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olors1.xml" ContentType="application/vnd.ms-office.chartcolorstyle+xml"/>
  <Override PartName="/ppt/charts/colors10.xml" ContentType="application/vnd.ms-office.chartcolorstyle+xml"/>
  <Override PartName="/ppt/charts/colors11.xml" ContentType="application/vnd.ms-office.chartcolorstyle+xml"/>
  <Override PartName="/ppt/charts/colors12.xml" ContentType="application/vnd.ms-office.chartcolorstyle+xml"/>
  <Override PartName="/ppt/charts/colors13.xml" ContentType="application/vnd.ms-office.chartcolorstyle+xml"/>
  <Override PartName="/ppt/charts/colors14.xml" ContentType="application/vnd.ms-office.chartcolorstyle+xml"/>
  <Override PartName="/ppt/charts/colors15.xml" ContentType="application/vnd.ms-office.chartcolorstyle+xml"/>
  <Override PartName="/ppt/charts/colors16.xml" ContentType="application/vnd.ms-office.chartcolorstyle+xml"/>
  <Override PartName="/ppt/charts/colors17.xml" ContentType="application/vnd.ms-office.chartcolorstyle+xml"/>
  <Override PartName="/ppt/charts/colors18.xml" ContentType="application/vnd.ms-office.chartcolorstyle+xml"/>
  <Override PartName="/ppt/charts/colors19.xml" ContentType="application/vnd.ms-office.chartcolorstyle+xml"/>
  <Override PartName="/ppt/charts/colors2.xml" ContentType="application/vnd.ms-office.chartcolorstyle+xml"/>
  <Override PartName="/ppt/charts/colors20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colors5.xml" ContentType="application/vnd.ms-office.chartcolorstyle+xml"/>
  <Override PartName="/ppt/charts/colors6.xml" ContentType="application/vnd.ms-office.chartcolorstyle+xml"/>
  <Override PartName="/ppt/charts/colors7.xml" ContentType="application/vnd.ms-office.chartcolorstyle+xml"/>
  <Override PartName="/ppt/charts/colors8.xml" ContentType="application/vnd.ms-office.chartcolorstyle+xml"/>
  <Override PartName="/ppt/charts/colors9.xml" ContentType="application/vnd.ms-office.chartcolorstyle+xml"/>
  <Override PartName="/ppt/charts/style1.xml" ContentType="application/vnd.ms-office.chartstyle+xml"/>
  <Override PartName="/ppt/charts/style10.xml" ContentType="application/vnd.ms-office.chartstyle+xml"/>
  <Override PartName="/ppt/charts/style11.xml" ContentType="application/vnd.ms-office.chartstyle+xml"/>
  <Override PartName="/ppt/charts/style12.xml" ContentType="application/vnd.ms-office.chartstyle+xml"/>
  <Override PartName="/ppt/charts/style13.xml" ContentType="application/vnd.ms-office.chartstyle+xml"/>
  <Override PartName="/ppt/charts/style14.xml" ContentType="application/vnd.ms-office.chartstyle+xml"/>
  <Override PartName="/ppt/charts/style15.xml" ContentType="application/vnd.ms-office.chartstyle+xml"/>
  <Override PartName="/ppt/charts/style16.xml" ContentType="application/vnd.ms-office.chartstyle+xml"/>
  <Override PartName="/ppt/charts/style17.xml" ContentType="application/vnd.ms-office.chartstyle+xml"/>
  <Override PartName="/ppt/charts/style18.xml" ContentType="application/vnd.ms-office.chartstyle+xml"/>
  <Override PartName="/ppt/charts/style19.xml" ContentType="application/vnd.ms-office.chartstyle+xml"/>
  <Override PartName="/ppt/charts/style2.xml" ContentType="application/vnd.ms-office.chartstyle+xml"/>
  <Override PartName="/ppt/charts/style20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charts/style5.xml" ContentType="application/vnd.ms-office.chartstyle+xml"/>
  <Override PartName="/ppt/charts/style6.xml" ContentType="application/vnd.ms-office.chartstyle+xml"/>
  <Override PartName="/ppt/charts/style7.xml" ContentType="application/vnd.ms-office.chartstyle+xml"/>
  <Override PartName="/ppt/charts/style8.xml" ContentType="application/vnd.ms-office.chartstyle+xml"/>
  <Override PartName="/ppt/charts/style9.xml" ContentType="application/vnd.ms-office.chart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7"/>
  </p:notesMasterIdLst>
  <p:sldIdLst>
    <p:sldId id="256" r:id="rId4"/>
    <p:sldId id="345" r:id="rId5"/>
    <p:sldId id="360" r:id="rId6"/>
    <p:sldId id="361" r:id="rId8"/>
    <p:sldId id="341" r:id="rId9"/>
    <p:sldId id="348" r:id="rId10"/>
    <p:sldId id="372" r:id="rId11"/>
    <p:sldId id="373" r:id="rId12"/>
    <p:sldId id="301" r:id="rId13"/>
    <p:sldId id="302" r:id="rId14"/>
    <p:sldId id="344" r:id="rId15"/>
    <p:sldId id="346" r:id="rId16"/>
    <p:sldId id="342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  <a:srgbClr val="00B0F0"/>
    <a:srgbClr val="00B050"/>
    <a:srgbClr val="FFC000"/>
    <a:srgbClr val="A8D4FB"/>
    <a:srgbClr val="EAF2FE"/>
    <a:srgbClr val="2182EB"/>
    <a:srgbClr val="9DC3E6"/>
    <a:srgbClr val="8FE2FF"/>
    <a:srgbClr val="77CE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ä¸­åº¦æ ·å¼ 2 - å¼ºè°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39" autoAdjust="0"/>
  </p:normalViewPr>
  <p:slideViewPr>
    <p:cSldViewPr snapToGrid="0">
      <p:cViewPr varScale="1">
        <p:scale>
          <a:sx n="83" d="100"/>
          <a:sy n="83" d="100"/>
        </p:scale>
        <p:origin x="62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ColorStyle" Target="colors10.xml"/><Relationship Id="rId2" Type="http://schemas.microsoft.com/office/2011/relationships/chartStyle" Target="style10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ColorStyle" Target="colors11.xml"/><Relationship Id="rId2" Type="http://schemas.microsoft.com/office/2011/relationships/chartStyle" Target="style11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ColorStyle" Target="colors12.xml"/><Relationship Id="rId2" Type="http://schemas.microsoft.com/office/2011/relationships/chartStyle" Target="style12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ColorStyle" Target="colors13.xml"/><Relationship Id="rId2" Type="http://schemas.microsoft.com/office/2011/relationships/chartStyle" Target="style13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microsoft.com/office/2011/relationships/chartColorStyle" Target="colors14.xml"/><Relationship Id="rId2" Type="http://schemas.microsoft.com/office/2011/relationships/chartStyle" Target="style14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microsoft.com/office/2011/relationships/chartColorStyle" Target="colors15.xml"/><Relationship Id="rId2" Type="http://schemas.microsoft.com/office/2011/relationships/chartStyle" Target="style15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microsoft.com/office/2011/relationships/chartColorStyle" Target="colors16.xml"/><Relationship Id="rId2" Type="http://schemas.microsoft.com/office/2011/relationships/chartStyle" Target="style16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microsoft.com/office/2011/relationships/chartColorStyle" Target="colors17.xml"/><Relationship Id="rId2" Type="http://schemas.microsoft.com/office/2011/relationships/chartStyle" Target="style17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microsoft.com/office/2011/relationships/chartColorStyle" Target="colors18.xml"/><Relationship Id="rId2" Type="http://schemas.microsoft.com/office/2011/relationships/chartStyle" Target="style18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_rels/chart19.xml.rels><?xml version="1.0" encoding="UTF-8" standalone="yes"?>
<Relationships xmlns="http://schemas.openxmlformats.org/package/2006/relationships"><Relationship Id="rId3" Type="http://schemas.microsoft.com/office/2011/relationships/chartColorStyle" Target="colors19.xml"/><Relationship Id="rId2" Type="http://schemas.microsoft.com/office/2011/relationships/chartStyle" Target="style19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microsoft.com/office/2011/relationships/chartColorStyle" Target="colors20.xml"/><Relationship Id="rId2" Type="http://schemas.microsoft.com/office/2011/relationships/chartStyle" Target="style20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microsoft.com/office/2011/relationships/chartStyle" Target="style4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microsoft.com/office/2011/relationships/chartStyle" Target="style5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microsoft.com/office/2011/relationships/chartStyle" Target="style6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ColorStyle" Target="colors7.xml"/><Relationship Id="rId2" Type="http://schemas.microsoft.com/office/2011/relationships/chartStyle" Target="style7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ColorStyle" Target="colors8.xml"/><Relationship Id="rId2" Type="http://schemas.microsoft.com/office/2011/relationships/chartStyle" Target="style8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ColorStyle" Target="colors9.xml"/><Relationship Id="rId2" Type="http://schemas.microsoft.com/office/2011/relationships/chartStyle" Target="style9.xml"/><Relationship Id="rId1" Type="http://schemas.openxmlformats.org/officeDocument/2006/relationships/oleObject" Target="file:///D:\&#34560;&#36947;&#30021;&#24494;&#20449;&#23567;&#31243;&#24207;\&#35843;&#26597;&#38382;&#2136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barChart>
        <c:barDir val="col"/>
        <c:grouping val="clustered"/>
        <c:varyColors val="false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false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fe30f30c-efa1-4ac9-853a-f26fb31395f8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b3fdffb6-ba2e-4a4b-b386-b4c828406118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39da0625-d480-4309-8c0e-fefc56b7f250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e92e8f83-b103-4a78-a0f9-d7111ed3dc2b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352ace9b-48c5-41e6-ad84-72a5f79c1636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a7c3b083-9b54-4f4f-bbc4-129a891816ca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false">
                <a:spAutoFit/>
              </a:bodyPr>
              <a:lstStyle/>
              <a:p>
                <a:pPr algn="ctr">
                  <a:defRPr lang="en-US" altLang="zh-CN"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</a:p>
            </c:txPr>
            <c:dLblPos val="outEnd"/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fals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Sheet1!$M$12:$R$12</c:f>
              <c:strCache>
                <c:ptCount val="6"/>
                <c:pt idx="0">
                  <c:v>3-5万</c:v>
                </c:pt>
                <c:pt idx="1">
                  <c:v>5-8万</c:v>
                </c:pt>
                <c:pt idx="2">
                  <c:v>9-14万</c:v>
                </c:pt>
                <c:pt idx="3">
                  <c:v>14-18万</c:v>
                </c:pt>
                <c:pt idx="4">
                  <c:v>19-24万</c:v>
                </c:pt>
                <c:pt idx="5">
                  <c:v>25万以上</c:v>
                </c:pt>
              </c:strCache>
            </c:strRef>
          </c:cat>
          <c:val>
            <c:numRef>
              <c:f>Sheet1!$M$17:$R$17</c:f>
              <c:numCache>
                <c:formatCode>General</c:formatCode>
                <c:ptCount val="6"/>
                <c:pt idx="0">
                  <c:v>570</c:v>
                </c:pt>
                <c:pt idx="1">
                  <c:v>796</c:v>
                </c:pt>
                <c:pt idx="2">
                  <c:v>287</c:v>
                </c:pt>
                <c:pt idx="3">
                  <c:v>45</c:v>
                </c:pt>
                <c:pt idx="4">
                  <c:v>25</c:v>
                </c:pt>
                <c:pt idx="5">
                  <c:v>11</c:v>
                </c:pt>
              </c:numCache>
            </c:numRef>
          </c:val>
        </c:ser>
        <c:dLbls>
          <c:showLegendKey val="false"/>
          <c:showVal val="true"/>
          <c:showCatName val="false"/>
          <c:showSerName val="false"/>
          <c:showPercent val="false"/>
          <c:showBubbleSize val="false"/>
        </c:dLbls>
        <c:gapWidth val="219"/>
        <c:overlap val="-27"/>
        <c:axId val="-230727616"/>
        <c:axId val="-230735776"/>
      </c:barChart>
      <c:catAx>
        <c:axId val="-230727616"/>
        <c:scaling>
          <c:orientation val="minMax"/>
        </c:scaling>
        <c:delete val="false"/>
        <c:axPos val="b"/>
        <c:numFmt formatCode="General" sourceLinked="true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30735776"/>
        <c:crosses val="autoZero"/>
        <c:auto val="true"/>
        <c:lblAlgn val="ctr"/>
        <c:lblOffset val="100"/>
        <c:noMultiLvlLbl val="false"/>
      </c:catAx>
      <c:valAx>
        <c:axId val="-230735776"/>
        <c:scaling>
          <c:orientation val="minMax"/>
        </c:scaling>
        <c:delete val="false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true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30727616"/>
        <c:crosses val="autoZero"/>
        <c:crossBetween val="between"/>
      </c:valAx>
      <c:spPr>
        <a:noFill/>
        <a:ln>
          <a:noFill/>
        </a:ln>
        <a:effectLst/>
      </c:spPr>
    </c:plotArea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false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barChart>
        <c:barDir val="col"/>
        <c:grouping val="clustered"/>
        <c:varyColors val="false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false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72141666-811b-40ca-b6c7-6b5451895728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8ac58b37-5a36-4046-a392-c107a3e224f9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false">
                <a:spAutoFit/>
              </a:bodyPr>
              <a:lstStyle/>
              <a:p>
                <a:pPr algn="ctr">
                  <a:defRPr lang="en-US" altLang="zh-CN"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</a:p>
            </c:txPr>
            <c:dLblPos val="outEnd"/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fals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Sheet1!$G$24:$H$24</c:f>
              <c:strCache>
                <c:ptCount val="2"/>
                <c:pt idx="0">
                  <c:v>使用过网络货运平台找货</c:v>
                </c:pt>
                <c:pt idx="1">
                  <c:v>未使用过网络货运平台找货</c:v>
                </c:pt>
              </c:strCache>
            </c:strRef>
          </c:cat>
          <c:val>
            <c:numRef>
              <c:f>Sheet1!$G$29:$H$29</c:f>
              <c:numCache>
                <c:formatCode>General</c:formatCode>
                <c:ptCount val="2"/>
                <c:pt idx="0">
                  <c:v>935</c:v>
                </c:pt>
                <c:pt idx="1">
                  <c:v>799</c:v>
                </c:pt>
              </c:numCache>
            </c:numRef>
          </c:val>
        </c:ser>
        <c:dLbls>
          <c:showLegendKey val="false"/>
          <c:showVal val="true"/>
          <c:showCatName val="false"/>
          <c:showSerName val="false"/>
          <c:showPercent val="false"/>
          <c:showBubbleSize val="false"/>
        </c:dLbls>
        <c:gapWidth val="219"/>
        <c:overlap val="-27"/>
        <c:axId val="-230737952"/>
        <c:axId val="-230725440"/>
      </c:barChart>
      <c:catAx>
        <c:axId val="-230737952"/>
        <c:scaling>
          <c:orientation val="minMax"/>
        </c:scaling>
        <c:delete val="false"/>
        <c:axPos val="b"/>
        <c:numFmt formatCode="General" sourceLinked="true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true"/>
          <a:lstStyle/>
          <a:p>
            <a:pPr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30725440"/>
        <c:crosses val="autoZero"/>
        <c:auto val="true"/>
        <c:lblAlgn val="ctr"/>
        <c:lblOffset val="100"/>
        <c:noMultiLvlLbl val="false"/>
      </c:catAx>
      <c:valAx>
        <c:axId val="-230725440"/>
        <c:scaling>
          <c:orientation val="minMax"/>
        </c:scaling>
        <c:delete val="false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true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30737952"/>
        <c:crosses val="autoZero"/>
        <c:crossBetween val="between"/>
      </c:valAx>
      <c:spPr>
        <a:noFill/>
        <a:ln>
          <a:noFill/>
        </a:ln>
        <a:effectLst/>
      </c:spPr>
    </c:plotArea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 algn="ctr">
        <a:defRPr lang="en-US" altLang="zh-CN" sz="1200" b="0" i="0" u="none" strike="noStrike" kern="1200" baseline="0">
          <a:solidFill>
            <a:schemeClr val="tx1">
              <a:lumMod val="65000"/>
              <a:lumOff val="35000"/>
            </a:schemeClr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pPr>
    </a:p>
  </c:txPr>
  <c:externalData r:id="rId1">
    <c:autoUpdate val="false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barChart>
        <c:barDir val="col"/>
        <c:grouping val="clustered"/>
        <c:varyColors val="false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false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a16e01f1-280e-457e-ab46-1525d3d36dd1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99ca8d33-2ef2-42dd-9039-632b18707044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false">
                <a:spAutoFit/>
              </a:bodyPr>
              <a:lstStyle/>
              <a:p>
                <a:pPr algn="ctr">
                  <a:defRPr lang="en-US" altLang="zh-CN"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</a:p>
            </c:txPr>
            <c:dLblPos val="outEnd"/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fals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Sheet1!$M$24:$N$24</c:f>
              <c:strCache>
                <c:ptCount val="2"/>
                <c:pt idx="0">
                  <c:v>贷款买车</c:v>
                </c:pt>
                <c:pt idx="1">
                  <c:v>非贷款买车</c:v>
                </c:pt>
              </c:strCache>
            </c:strRef>
          </c:cat>
          <c:val>
            <c:numRef>
              <c:f>Sheet1!$M$29:$N$29</c:f>
              <c:numCache>
                <c:formatCode>General</c:formatCode>
                <c:ptCount val="2"/>
                <c:pt idx="0">
                  <c:v>768</c:v>
                </c:pt>
                <c:pt idx="1">
                  <c:v>966</c:v>
                </c:pt>
              </c:numCache>
            </c:numRef>
          </c:val>
        </c:ser>
        <c:dLbls>
          <c:showLegendKey val="false"/>
          <c:showVal val="true"/>
          <c:showCatName val="false"/>
          <c:showSerName val="false"/>
          <c:showPercent val="false"/>
          <c:showBubbleSize val="false"/>
        </c:dLbls>
        <c:gapWidth val="219"/>
        <c:overlap val="-27"/>
        <c:axId val="-230726528"/>
        <c:axId val="-230733056"/>
      </c:barChart>
      <c:catAx>
        <c:axId val="-230726528"/>
        <c:scaling>
          <c:orientation val="minMax"/>
        </c:scaling>
        <c:delete val="false"/>
        <c:axPos val="b"/>
        <c:numFmt formatCode="General" sourceLinked="true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30733056"/>
        <c:crosses val="autoZero"/>
        <c:auto val="true"/>
        <c:lblAlgn val="ctr"/>
        <c:lblOffset val="100"/>
        <c:noMultiLvlLbl val="false"/>
      </c:catAx>
      <c:valAx>
        <c:axId val="-230733056"/>
        <c:scaling>
          <c:orientation val="minMax"/>
        </c:scaling>
        <c:delete val="false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true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30726528"/>
        <c:crosses val="autoZero"/>
        <c:crossBetween val="between"/>
      </c:valAx>
      <c:spPr>
        <a:noFill/>
        <a:ln>
          <a:noFill/>
        </a:ln>
        <a:effectLst/>
      </c:spPr>
    </c:plotArea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false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barChart>
        <c:barDir val="col"/>
        <c:grouping val="clustered"/>
        <c:varyColors val="false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false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2216eb6b-4ef7-472c-931b-8743112eefb0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2dd9b56c-e839-4760-b18e-a07daa2e84f3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2615508b-9346-4aea-933f-8042ce96ff8a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dfe36244-9431-4339-9b79-242510a41598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false">
                <a:spAutoFit/>
              </a:bodyPr>
              <a:lstStyle/>
              <a:p>
                <a:pPr algn="ctr">
                  <a:defRPr lang="en-US" altLang="zh-CN"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</a:p>
            </c:txPr>
            <c:dLblPos val="outEnd"/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fals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Sheet1!$Q$24:$T$24</c:f>
              <c:strCache>
                <c:ptCount val="4"/>
                <c:pt idx="0">
                  <c:v>1万以内</c:v>
                </c:pt>
                <c:pt idx="1">
                  <c:v>1-2万</c:v>
                </c:pt>
                <c:pt idx="2">
                  <c:v>2-3万</c:v>
                </c:pt>
                <c:pt idx="3">
                  <c:v>3万以上</c:v>
                </c:pt>
              </c:strCache>
            </c:strRef>
          </c:cat>
          <c:val>
            <c:numRef>
              <c:f>Sheet1!$Q$29:$T$29</c:f>
              <c:numCache>
                <c:formatCode>General</c:formatCode>
                <c:ptCount val="4"/>
                <c:pt idx="0">
                  <c:v>461</c:v>
                </c:pt>
                <c:pt idx="1">
                  <c:v>281</c:v>
                </c:pt>
                <c:pt idx="2">
                  <c:v>12</c:v>
                </c:pt>
                <c:pt idx="3">
                  <c:v>14</c:v>
                </c:pt>
              </c:numCache>
            </c:numRef>
          </c:val>
        </c:ser>
        <c:dLbls>
          <c:showLegendKey val="false"/>
          <c:showVal val="true"/>
          <c:showCatName val="false"/>
          <c:showSerName val="false"/>
          <c:showPercent val="false"/>
          <c:showBubbleSize val="false"/>
        </c:dLbls>
        <c:gapWidth val="219"/>
        <c:overlap val="-27"/>
        <c:axId val="-230729248"/>
        <c:axId val="-230736864"/>
      </c:barChart>
      <c:catAx>
        <c:axId val="-230729248"/>
        <c:scaling>
          <c:orientation val="minMax"/>
        </c:scaling>
        <c:delete val="false"/>
        <c:axPos val="b"/>
        <c:numFmt formatCode="General" sourceLinked="true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30736864"/>
        <c:crosses val="autoZero"/>
        <c:auto val="true"/>
        <c:lblAlgn val="ctr"/>
        <c:lblOffset val="100"/>
        <c:noMultiLvlLbl val="false"/>
      </c:catAx>
      <c:valAx>
        <c:axId val="-230736864"/>
        <c:scaling>
          <c:orientation val="minMax"/>
        </c:scaling>
        <c:delete val="false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true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30729248"/>
        <c:crosses val="autoZero"/>
        <c:crossBetween val="between"/>
      </c:valAx>
      <c:spPr>
        <a:noFill/>
        <a:ln>
          <a:noFill/>
        </a:ln>
        <a:effectLst/>
      </c:spPr>
    </c:plotArea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false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barChart>
        <c:barDir val="col"/>
        <c:grouping val="clustered"/>
        <c:varyColors val="false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false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037a8508-17e3-43a4-8881-4dc14897b3de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31b7d734-ec26-4959-995a-3d8989fac79d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4306bb6b-09aa-4f71-8ee0-5e97d56ee5a7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50423882-423e-4b4a-80a5-8ef85495a6d2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9ced1546-b803-4061-bf07-cdb639e3f6b6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false">
                <a:spAutoFit/>
              </a:bodyPr>
              <a:lstStyle/>
              <a:p>
                <a:pPr algn="ctr">
                  <a:defRPr lang="en-US" altLang="zh-CN"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</a:p>
            </c:txPr>
            <c:dLblPos val="outEnd"/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fals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Sheet1!$K$1:$O$1</c:f>
              <c:strCache>
                <c:ptCount val="5"/>
                <c:pt idx="0">
                  <c:v>初中及以下</c:v>
                </c:pt>
                <c:pt idx="1">
                  <c:v>高中或中专</c:v>
                </c:pt>
                <c:pt idx="2">
                  <c:v>大专</c:v>
                </c:pt>
                <c:pt idx="3">
                  <c:v>大学本科</c:v>
                </c:pt>
                <c:pt idx="4">
                  <c:v>研究生及以上</c:v>
                </c:pt>
              </c:strCache>
            </c:strRef>
          </c:cat>
          <c:val>
            <c:numRef>
              <c:f>Sheet1!$K$6:$O$6</c:f>
              <c:numCache>
                <c:formatCode>General</c:formatCode>
                <c:ptCount val="5"/>
                <c:pt idx="0">
                  <c:v>760</c:v>
                </c:pt>
                <c:pt idx="1">
                  <c:v>800</c:v>
                </c:pt>
                <c:pt idx="2">
                  <c:v>144</c:v>
                </c:pt>
                <c:pt idx="3">
                  <c:v>29</c:v>
                </c:pt>
                <c:pt idx="4">
                  <c:v>1</c:v>
                </c:pt>
              </c:numCache>
            </c:numRef>
          </c:val>
        </c:ser>
        <c:dLbls>
          <c:showLegendKey val="false"/>
          <c:showVal val="false"/>
          <c:showCatName val="false"/>
          <c:showSerName val="false"/>
          <c:showPercent val="false"/>
          <c:showBubbleSize val="false"/>
        </c:dLbls>
        <c:gapWidth val="219"/>
        <c:overlap val="-27"/>
        <c:axId val="-230735232"/>
        <c:axId val="-230734688"/>
      </c:barChart>
      <c:catAx>
        <c:axId val="-230735232"/>
        <c:scaling>
          <c:orientation val="minMax"/>
        </c:scaling>
        <c:delete val="false"/>
        <c:axPos val="b"/>
        <c:numFmt formatCode="General" sourceLinked="true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true"/>
          <a:lstStyle/>
          <a:p>
            <a:pPr>
              <a:defRPr 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-230734688"/>
        <c:crosses val="autoZero"/>
        <c:auto val="true"/>
        <c:lblAlgn val="ctr"/>
        <c:lblOffset val="100"/>
        <c:noMultiLvlLbl val="false"/>
      </c:catAx>
      <c:valAx>
        <c:axId val="-230734688"/>
        <c:scaling>
          <c:orientation val="minMax"/>
        </c:scaling>
        <c:delete val="false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true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true"/>
          <a:lstStyle/>
          <a:p>
            <a:pPr>
              <a:defRPr 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-230735232"/>
        <c:crosses val="autoZero"/>
        <c:crossBetween val="between"/>
      </c:valAx>
      <c:spPr>
        <a:noFill/>
        <a:ln>
          <a:noFill/>
        </a:ln>
        <a:effectLst/>
      </c:spPr>
    </c:plotArea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false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barChart>
        <c:barDir val="col"/>
        <c:grouping val="clustered"/>
        <c:varyColors val="false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false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true"/>
                  <a:lstStyle/>
                  <a:p>
                    <a:fld id="{4eea52fe-a640-4ea3-b5a7-e901778e21a9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true"/>
                  <a:lstStyle/>
                  <a:p>
                    <a:fld id="{74228da0-7bdd-4a15-82bd-abbef7ccbc60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true">
                <a:spAutoFit/>
              </a:bodyPr>
              <a:lstStyle/>
              <a:p>
                <a:pPr>
                  <a:defRPr lang="zh-CN"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fals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Sheet1!$G$1:$H$1</c:f>
              <c:strCache>
                <c:ptCount val="2"/>
                <c:pt idx="0">
                  <c:v>党员货车司机</c:v>
                </c:pt>
                <c:pt idx="1">
                  <c:v>非党员货车司机</c:v>
                </c:pt>
              </c:strCache>
            </c:strRef>
          </c:cat>
          <c:val>
            <c:numRef>
              <c:f>Sheet1!$G$6:$H$6</c:f>
              <c:numCache>
                <c:formatCode>General</c:formatCode>
                <c:ptCount val="2"/>
                <c:pt idx="0">
                  <c:v>383</c:v>
                </c:pt>
                <c:pt idx="1">
                  <c:v>1351</c:v>
                </c:pt>
              </c:numCache>
            </c:numRef>
          </c:val>
        </c:ser>
        <c:dLbls>
          <c:showLegendKey val="false"/>
          <c:showVal val="false"/>
          <c:showCatName val="false"/>
          <c:showSerName val="false"/>
          <c:showPercent val="false"/>
          <c:showBubbleSize val="false"/>
        </c:dLbls>
        <c:gapWidth val="219"/>
        <c:overlap val="-27"/>
        <c:axId val="-230731424"/>
        <c:axId val="-230734144"/>
      </c:barChart>
      <c:catAx>
        <c:axId val="-230731424"/>
        <c:scaling>
          <c:orientation val="minMax"/>
        </c:scaling>
        <c:delete val="false"/>
        <c:axPos val="b"/>
        <c:numFmt formatCode="General" sourceLinked="true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true"/>
          <a:lstStyle/>
          <a:p>
            <a:pPr>
              <a:defRPr 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-230734144"/>
        <c:crosses val="autoZero"/>
        <c:auto val="true"/>
        <c:lblAlgn val="ctr"/>
        <c:lblOffset val="100"/>
        <c:noMultiLvlLbl val="false"/>
      </c:catAx>
      <c:valAx>
        <c:axId val="-230734144"/>
        <c:scaling>
          <c:orientation val="minMax"/>
        </c:scaling>
        <c:delete val="false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true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true"/>
          <a:lstStyle/>
          <a:p>
            <a:pPr>
              <a:defRPr 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-230731424"/>
        <c:crosses val="autoZero"/>
        <c:crossBetween val="between"/>
      </c:valAx>
      <c:spPr>
        <a:noFill/>
        <a:ln>
          <a:noFill/>
        </a:ln>
        <a:effectLst/>
      </c:spPr>
    </c:plotArea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false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doughnutChart>
        <c:varyColors val="true"/>
        <c:ser>
          <c:idx val="0"/>
          <c:order val="0"/>
          <c:spPr/>
          <c:explosion val="0"/>
          <c:dPt>
            <c:idx val="0"/>
            <c:bubble3D val="false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false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false">
                <a:spAutoFit/>
              </a:bodyPr>
              <a:lstStyle/>
              <a:p>
                <a:pPr algn="ctr">
                  <a:defRPr lang="en-US" altLang="zh-CN" sz="1200" b="1" i="0" u="none" strike="noStrike" kern="1200" baseline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</a:p>
            </c:txPr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tru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Sheet1!$B$12:$C$12</c:f>
              <c:strCache>
                <c:ptCount val="2"/>
                <c:pt idx="0">
                  <c:v>未婚</c:v>
                </c:pt>
                <c:pt idx="1">
                  <c:v>已婚</c:v>
                </c:pt>
              </c:strCache>
            </c:strRef>
          </c:cat>
          <c:val>
            <c:numRef>
              <c:f>Sheet1!$B$18:$C$18</c:f>
              <c:numCache>
                <c:formatCode>0.00%</c:formatCode>
                <c:ptCount val="2"/>
                <c:pt idx="0">
                  <c:v>0.094002306805075</c:v>
                </c:pt>
                <c:pt idx="1">
                  <c:v>0.905997693194925</c:v>
                </c:pt>
              </c:numCache>
            </c:numRef>
          </c:val>
        </c:ser>
        <c:dLbls>
          <c:showLegendKey val="false"/>
          <c:showVal val="true"/>
          <c:showCatName val="false"/>
          <c:showSerName val="false"/>
          <c:showPercent val="false"/>
          <c:showBubbleSize val="false"/>
          <c:showLeaderLines val="true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/>
      <c:overlay val="false"/>
      <c:spPr>
        <a:noFill/>
        <a:ln>
          <a:noFill/>
        </a:ln>
        <a:effectLst/>
      </c:spPr>
      <c:txPr>
        <a:bodyPr rot="0" spcFirstLastPara="1" vertOverflow="ellipsis" vert="horz" wrap="square" anchor="ctr" anchorCtr="true"/>
        <a:lstStyle/>
        <a:p>
          <a:pPr>
            <a:defRPr lang="en-US" altLang="zh-CN"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cs"/>
            </a:defRPr>
          </a:pPr>
        </a:p>
      </c:txPr>
    </c:legend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false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>
        <c:manualLayout>
          <c:layoutTarget val="inner"/>
          <c:xMode val="edge"/>
          <c:yMode val="edge"/>
          <c:x val="0.240402897963103"/>
          <c:y val="0.0250576687755474"/>
          <c:w val="0.532745275872003"/>
          <c:h val="0.866627092608503"/>
        </c:manualLayout>
      </c:layout>
      <c:doughnutChart>
        <c:varyColors val="true"/>
        <c:ser>
          <c:idx val="0"/>
          <c:order val="0"/>
          <c:spPr/>
          <c:explosion val="0"/>
          <c:dPt>
            <c:idx val="0"/>
            <c:bubble3D val="false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false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false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false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100276352151599"/>
                  <c:y val="-0.10139984552231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4ab5674f-a5c2-445a-9f9c-96a0df48e6bc}" type="VALUE">
                      <a:t>[VALUE]</a:t>
                    </a:fld>
                  </a:p>
                </c:rich>
              </c:tx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0.127378068949328"/>
                  <c:y val="-0.11462591232957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ee8710b4-f3f8-4ea3-bb1e-28c0d1d30376}" type="VALUE">
                      <a:t>[VALUE]</a:t>
                    </a:fld>
                  </a:p>
                </c:rich>
              </c:tx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false">
                <a:spAutoFit/>
              </a:bodyPr>
              <a:lstStyle/>
              <a:p>
                <a:pPr algn="ctr">
                  <a:defRPr lang="en-US" altLang="zh-CN" sz="1200" b="1" i="0" u="none" strike="noStrike" kern="1200" baseline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</a:p>
            </c:txPr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tru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Sheet1!$G$12:$J$12</c:f>
              <c:strCache>
                <c:ptCount val="4"/>
                <c:pt idx="0">
                  <c:v>没有</c:v>
                </c:pt>
                <c:pt idx="1">
                  <c:v>一个</c:v>
                </c:pt>
                <c:pt idx="2">
                  <c:v>两个</c:v>
                </c:pt>
                <c:pt idx="3">
                  <c:v>三个及以上</c:v>
                </c:pt>
              </c:strCache>
            </c:strRef>
          </c:cat>
          <c:val>
            <c:numRef>
              <c:f>Sheet1!$G$18:$J$18</c:f>
              <c:numCache>
                <c:formatCode>0.00%</c:formatCode>
                <c:ptCount val="4"/>
                <c:pt idx="0">
                  <c:v>0.0165499681731381</c:v>
                </c:pt>
                <c:pt idx="1">
                  <c:v>0.417568427753024</c:v>
                </c:pt>
                <c:pt idx="2">
                  <c:v>0.511139401654997</c:v>
                </c:pt>
                <c:pt idx="3">
                  <c:v>0.0547422024188415</c:v>
                </c:pt>
              </c:numCache>
            </c:numRef>
          </c:val>
        </c:ser>
        <c:dLbls>
          <c:showLegendKey val="false"/>
          <c:showVal val="true"/>
          <c:showCatName val="false"/>
          <c:showSerName val="false"/>
          <c:showPercent val="false"/>
          <c:showBubbleSize val="false"/>
          <c:showLeaderLines val="true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/>
      <c:overlay val="false"/>
      <c:spPr>
        <a:noFill/>
        <a:ln>
          <a:noFill/>
        </a:ln>
        <a:effectLst/>
      </c:spPr>
      <c:txPr>
        <a:bodyPr rot="0" spcFirstLastPara="1" vertOverflow="ellipsis" vert="horz" wrap="square" anchor="ctr" anchorCtr="true"/>
        <a:lstStyle/>
        <a:p>
          <a:pPr>
            <a:defRPr lang="en-US" altLang="zh-CN"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cs"/>
            </a:defRPr>
          </a:pPr>
        </a:p>
      </c:txPr>
    </c:legend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false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barChart>
        <c:barDir val="col"/>
        <c:grouping val="clustered"/>
        <c:varyColors val="false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false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e5590fae-312a-4ebd-92b4-1a5a5f09aecd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bb18f3a8-c95d-4e89-a1ec-4e79664d802c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509f952a-5cd6-4c5d-8197-a53ea85568fb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false">
                <a:spAutoFit/>
              </a:bodyPr>
              <a:lstStyle/>
              <a:p>
                <a:pPr algn="ctr">
                  <a:defRPr lang="en-US" altLang="zh-CN"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</a:p>
            </c:txPr>
            <c:dLblPos val="outEnd"/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fals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Sheet1!$J$57:$L$57</c:f>
              <c:strCache>
                <c:ptCount val="3"/>
                <c:pt idx="0">
                  <c:v>购买医疗保险</c:v>
                </c:pt>
                <c:pt idx="1">
                  <c:v>未购买医疗保险</c:v>
                </c:pt>
                <c:pt idx="2">
                  <c:v>不清楚参保情况</c:v>
                </c:pt>
              </c:strCache>
            </c:strRef>
          </c:cat>
          <c:val>
            <c:numRef>
              <c:f>Sheet1!$J$62:$L$62</c:f>
              <c:numCache>
                <c:formatCode>General</c:formatCode>
                <c:ptCount val="3"/>
                <c:pt idx="0">
                  <c:v>1397</c:v>
                </c:pt>
                <c:pt idx="1">
                  <c:v>258</c:v>
                </c:pt>
                <c:pt idx="2">
                  <c:v>79</c:v>
                </c:pt>
              </c:numCache>
            </c:numRef>
          </c:val>
        </c:ser>
        <c:dLbls>
          <c:showLegendKey val="false"/>
          <c:showVal val="false"/>
          <c:showCatName val="false"/>
          <c:showSerName val="false"/>
          <c:showPercent val="false"/>
          <c:showBubbleSize val="false"/>
        </c:dLbls>
        <c:gapWidth val="219"/>
        <c:overlap val="-27"/>
        <c:axId val="-226375760"/>
        <c:axId val="-226371952"/>
      </c:barChart>
      <c:catAx>
        <c:axId val="-226375760"/>
        <c:scaling>
          <c:orientation val="minMax"/>
        </c:scaling>
        <c:delete val="false"/>
        <c:axPos val="b"/>
        <c:numFmt formatCode="General" sourceLinked="true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26371952"/>
        <c:crosses val="autoZero"/>
        <c:auto val="true"/>
        <c:lblAlgn val="ctr"/>
        <c:lblOffset val="100"/>
        <c:noMultiLvlLbl val="false"/>
      </c:catAx>
      <c:valAx>
        <c:axId val="-226371952"/>
        <c:scaling>
          <c:orientation val="minMax"/>
        </c:scaling>
        <c:delete val="false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true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26375760"/>
        <c:crosses val="autoZero"/>
        <c:crossBetween val="between"/>
      </c:valAx>
      <c:spPr>
        <a:noFill/>
        <a:ln>
          <a:noFill/>
        </a:ln>
        <a:effectLst/>
      </c:spPr>
    </c:plotArea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false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barChart>
        <c:barDir val="col"/>
        <c:grouping val="clustered"/>
        <c:varyColors val="false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false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d55f831d-827f-4cad-bac8-f319a88341fa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75e57d4b-68ec-45bf-b538-98c82eeb7ea5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b443afea-4224-4e22-b0c6-b2223243250d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false">
                <a:spAutoFit/>
              </a:bodyPr>
              <a:lstStyle/>
              <a:p>
                <a:pPr algn="ctr">
                  <a:defRPr lang="en-US" altLang="zh-CN"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</a:p>
            </c:txPr>
            <c:dLblPos val="outEnd"/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fals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Sheet1!$O$57:$Q$57</c:f>
              <c:strCache>
                <c:ptCount val="3"/>
                <c:pt idx="0">
                  <c:v>购买养老保险</c:v>
                </c:pt>
                <c:pt idx="1">
                  <c:v>未购买养老保险</c:v>
                </c:pt>
                <c:pt idx="2">
                  <c:v>不清楚参保情况</c:v>
                </c:pt>
              </c:strCache>
            </c:strRef>
          </c:cat>
          <c:val>
            <c:numRef>
              <c:f>Sheet1!$O$62:$Q$62</c:f>
              <c:numCache>
                <c:formatCode>General</c:formatCode>
                <c:ptCount val="3"/>
                <c:pt idx="0">
                  <c:v>1117</c:v>
                </c:pt>
                <c:pt idx="1">
                  <c:v>541</c:v>
                </c:pt>
                <c:pt idx="2">
                  <c:v>76</c:v>
                </c:pt>
              </c:numCache>
            </c:numRef>
          </c:val>
        </c:ser>
        <c:dLbls>
          <c:showLegendKey val="false"/>
          <c:showVal val="true"/>
          <c:showCatName val="false"/>
          <c:showSerName val="false"/>
          <c:showPercent val="false"/>
          <c:showBubbleSize val="false"/>
        </c:dLbls>
        <c:gapWidth val="219"/>
        <c:overlap val="-27"/>
        <c:axId val="-226374128"/>
        <c:axId val="-226378480"/>
      </c:barChart>
      <c:catAx>
        <c:axId val="-226374128"/>
        <c:scaling>
          <c:orientation val="minMax"/>
        </c:scaling>
        <c:delete val="false"/>
        <c:axPos val="b"/>
        <c:numFmt formatCode="General" sourceLinked="true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26378480"/>
        <c:crosses val="autoZero"/>
        <c:auto val="true"/>
        <c:lblAlgn val="ctr"/>
        <c:lblOffset val="100"/>
        <c:noMultiLvlLbl val="false"/>
      </c:catAx>
      <c:valAx>
        <c:axId val="-226378480"/>
        <c:scaling>
          <c:orientation val="minMax"/>
        </c:scaling>
        <c:delete val="false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true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26374128"/>
        <c:crosses val="autoZero"/>
        <c:crossBetween val="between"/>
      </c:valAx>
      <c:spPr>
        <a:noFill/>
        <a:ln>
          <a:noFill/>
        </a:ln>
        <a:effectLst/>
      </c:spPr>
    </c:plotArea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false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barChart>
        <c:barDir val="col"/>
        <c:grouping val="clustered"/>
        <c:varyColors val="false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false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false">
                <a:spAutoFit/>
              </a:bodyPr>
              <a:lstStyle/>
              <a:p>
                <a:pPr algn="ctr">
                  <a:defRPr lang="en-US" altLang="zh-CN"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</a:p>
            </c:txPr>
            <c:dLblPos val="outEnd"/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fals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Sheet1!$B$67:$F$67</c:f>
              <c:strCache>
                <c:ptCount val="5"/>
                <c:pt idx="0">
                  <c:v>每年一次</c:v>
                </c:pt>
                <c:pt idx="1">
                  <c:v>两年一次</c:v>
                </c:pt>
                <c:pt idx="2">
                  <c:v>两年以上</c:v>
                </c:pt>
                <c:pt idx="3">
                  <c:v>随机无规律</c:v>
                </c:pt>
                <c:pt idx="4">
                  <c:v>从不参加体检</c:v>
                </c:pt>
              </c:strCache>
            </c:strRef>
          </c:cat>
          <c:val>
            <c:numRef>
              <c:f>Sheet1!$B$72:$F$72</c:f>
              <c:numCache>
                <c:formatCode>General</c:formatCode>
                <c:ptCount val="5"/>
                <c:pt idx="0">
                  <c:v>685</c:v>
                </c:pt>
                <c:pt idx="1">
                  <c:v>116</c:v>
                </c:pt>
                <c:pt idx="2">
                  <c:v>98</c:v>
                </c:pt>
                <c:pt idx="3">
                  <c:v>514</c:v>
                </c:pt>
                <c:pt idx="4">
                  <c:v>321</c:v>
                </c:pt>
              </c:numCache>
            </c:numRef>
          </c:val>
        </c:ser>
        <c:dLbls>
          <c:showLegendKey val="false"/>
          <c:showVal val="true"/>
          <c:showCatName val="false"/>
          <c:showSerName val="false"/>
          <c:showPercent val="false"/>
          <c:showBubbleSize val="false"/>
        </c:dLbls>
        <c:gapWidth val="219"/>
        <c:overlap val="-27"/>
        <c:axId val="-226385552"/>
        <c:axId val="-226386096"/>
      </c:barChart>
      <c:catAx>
        <c:axId val="-226385552"/>
        <c:scaling>
          <c:orientation val="minMax"/>
        </c:scaling>
        <c:delete val="false"/>
        <c:axPos val="b"/>
        <c:numFmt formatCode="General" sourceLinked="true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26386096"/>
        <c:crosses val="autoZero"/>
        <c:auto val="true"/>
        <c:lblAlgn val="ctr"/>
        <c:lblOffset val="100"/>
        <c:noMultiLvlLbl val="false"/>
      </c:catAx>
      <c:valAx>
        <c:axId val="-226386096"/>
        <c:scaling>
          <c:orientation val="minMax"/>
        </c:scaling>
        <c:delete val="false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true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true"/>
          <a:lstStyle/>
          <a:p>
            <a:pPr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26385552"/>
        <c:crosses val="autoZero"/>
        <c:crossBetween val="between"/>
      </c:valAx>
      <c:spPr>
        <a:noFill/>
        <a:ln>
          <a:noFill/>
        </a:ln>
        <a:effectLst/>
      </c:spPr>
    </c:plotArea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 algn="ctr">
        <a:defRPr lang="en-US" altLang="zh-CN" sz="1200" b="0" i="0" u="none" strike="noStrike" kern="1200" baseline="0">
          <a:solidFill>
            <a:schemeClr val="tx1">
              <a:lumMod val="65000"/>
              <a:lumOff val="35000"/>
            </a:schemeClr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pPr>
    </a:p>
  </c:txPr>
  <c:externalData r:id="rId1">
    <c:autoUpdate val="false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barChart>
        <c:barDir val="col"/>
        <c:grouping val="clustered"/>
        <c:varyColors val="false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false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30bc93e6-e9e2-4e4d-b3ce-6b7c43096f44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f35fc207-16a4-4e8c-b312-77a70b63d6a8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a6710a31-e110-44be-8fb7-be8cf83b2488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4a6d9b76-950e-4860-97ea-996ebf5c883f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9ba5acc4-6e51-45ac-86a3-708e72e9bda0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false">
                <a:spAutoFit/>
              </a:bodyPr>
              <a:lstStyle/>
              <a:p>
                <a:pPr algn="ctr">
                  <a:defRPr lang="en-US" altLang="zh-CN"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</a:p>
            </c:txPr>
            <c:dLblPos val="outEnd"/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fals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Sheet1!$B$35:$F$35</c:f>
              <c:strCache>
                <c:ptCount val="5"/>
                <c:pt idx="0">
                  <c:v>非常满意</c:v>
                </c:pt>
                <c:pt idx="1">
                  <c:v>比较满意</c:v>
                </c:pt>
                <c:pt idx="2">
                  <c:v>一般</c:v>
                </c:pt>
                <c:pt idx="3">
                  <c:v>不太满意</c:v>
                </c:pt>
                <c:pt idx="4">
                  <c:v>非常不满意</c:v>
                </c:pt>
              </c:strCache>
            </c:strRef>
          </c:cat>
          <c:val>
            <c:numRef>
              <c:f>Sheet1!$B$40:$F$40</c:f>
              <c:numCache>
                <c:formatCode>General</c:formatCode>
                <c:ptCount val="5"/>
                <c:pt idx="0">
                  <c:v>98</c:v>
                </c:pt>
                <c:pt idx="1">
                  <c:v>161</c:v>
                </c:pt>
                <c:pt idx="2">
                  <c:v>688</c:v>
                </c:pt>
                <c:pt idx="3">
                  <c:v>548</c:v>
                </c:pt>
                <c:pt idx="4">
                  <c:v>239</c:v>
                </c:pt>
              </c:numCache>
            </c:numRef>
          </c:val>
        </c:ser>
        <c:dLbls>
          <c:showLegendKey val="false"/>
          <c:showVal val="true"/>
          <c:showCatName val="false"/>
          <c:showSerName val="false"/>
          <c:showPercent val="false"/>
          <c:showBubbleSize val="false"/>
        </c:dLbls>
        <c:gapWidth val="219"/>
        <c:overlap val="-27"/>
        <c:axId val="-226377936"/>
        <c:axId val="-226383376"/>
      </c:barChart>
      <c:catAx>
        <c:axId val="-226377936"/>
        <c:scaling>
          <c:orientation val="minMax"/>
        </c:scaling>
        <c:delete val="false"/>
        <c:axPos val="b"/>
        <c:numFmt formatCode="General" sourceLinked="true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26383376"/>
        <c:crosses val="autoZero"/>
        <c:auto val="true"/>
        <c:lblAlgn val="ctr"/>
        <c:lblOffset val="100"/>
        <c:noMultiLvlLbl val="false"/>
      </c:catAx>
      <c:valAx>
        <c:axId val="-226383376"/>
        <c:scaling>
          <c:orientation val="minMax"/>
        </c:scaling>
        <c:delete val="false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true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26377936"/>
        <c:crosses val="autoZero"/>
        <c:crossBetween val="between"/>
      </c:valAx>
      <c:spPr>
        <a:noFill/>
        <a:ln>
          <a:noFill/>
        </a:ln>
        <a:effectLst/>
      </c:spPr>
    </c:plotArea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false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barChart>
        <c:barDir val="col"/>
        <c:grouping val="clustered"/>
        <c:varyColors val="false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false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d6c8eb95-06a9-47f3-b6c5-b2ca31525328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711d5350-4d7c-48ed-b12f-78178acdda3d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f041b787-b2c2-4567-a51c-ac1d798f87a3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false">
                <a:spAutoFit/>
              </a:bodyPr>
              <a:lstStyle/>
              <a:p>
                <a:pPr algn="ctr">
                  <a:defRPr lang="en-US" altLang="zh-CN"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</a:p>
            </c:txPr>
            <c:dLblPos val="outEnd"/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fals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Sheet1!$B$116:$D$117</c:f>
              <c:strCache>
                <c:ptCount val="3"/>
                <c:pt idx="0">
                  <c:v>会长期从事</c:v>
                </c:pt>
                <c:pt idx="1">
                  <c:v>两到三年后不再从事</c:v>
                </c:pt>
                <c:pt idx="2">
                  <c:v>很快将不再从事</c:v>
                </c:pt>
              </c:strCache>
            </c:strRef>
          </c:cat>
          <c:val>
            <c:numRef>
              <c:f>Sheet1!$B$121:$D$121</c:f>
              <c:numCache>
                <c:formatCode>General</c:formatCode>
                <c:ptCount val="3"/>
                <c:pt idx="0">
                  <c:v>906</c:v>
                </c:pt>
                <c:pt idx="1">
                  <c:v>545</c:v>
                </c:pt>
                <c:pt idx="2">
                  <c:v>272</c:v>
                </c:pt>
              </c:numCache>
            </c:numRef>
          </c:val>
        </c:ser>
        <c:dLbls>
          <c:showLegendKey val="false"/>
          <c:showVal val="true"/>
          <c:showCatName val="false"/>
          <c:showSerName val="false"/>
          <c:showPercent val="false"/>
          <c:showBubbleSize val="false"/>
        </c:dLbls>
        <c:gapWidth val="219"/>
        <c:overlap val="-27"/>
        <c:axId val="-225288896"/>
        <c:axId val="-225280736"/>
      </c:barChart>
      <c:catAx>
        <c:axId val="-225288896"/>
        <c:scaling>
          <c:orientation val="minMax"/>
        </c:scaling>
        <c:delete val="false"/>
        <c:axPos val="b"/>
        <c:numFmt formatCode="General" sourceLinked="true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25280736"/>
        <c:crosses val="autoZero"/>
        <c:auto val="true"/>
        <c:lblAlgn val="ctr"/>
        <c:lblOffset val="100"/>
        <c:noMultiLvlLbl val="false"/>
      </c:catAx>
      <c:valAx>
        <c:axId val="-225280736"/>
        <c:scaling>
          <c:orientation val="minMax"/>
        </c:scaling>
        <c:delete val="false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true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25288896"/>
        <c:crosses val="autoZero"/>
        <c:crossBetween val="between"/>
      </c:valAx>
      <c:spPr>
        <a:noFill/>
        <a:ln>
          <a:noFill/>
        </a:ln>
        <a:effectLst/>
      </c:spPr>
    </c:plotArea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false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barChart>
        <c:barDir val="col"/>
        <c:grouping val="clustered"/>
        <c:varyColors val="false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false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fbe79b45-1e1b-4717-ab15-21d4b6b7fb9e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7b91bf77-cb1b-4c36-9a7c-e22c7c040a30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ed9d57a2-ece2-481b-8243-c5183d00e1a8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509c1b31-9839-427d-bbc3-2e159834fcc8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d04adc6c-be35-47a6-9eab-289accc25ff9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48e17121-c079-4f8b-835b-e52fa72a5217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bf817d90-e60f-4a55-8852-8dddb8da9fe1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false">
                <a:spAutoFit/>
              </a:bodyPr>
              <a:lstStyle/>
              <a:p>
                <a:pPr algn="ctr">
                  <a:defRPr lang="en-US" altLang="zh-CN"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</a:p>
            </c:txPr>
            <c:dLblPos val="outEnd"/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fals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Sheet1!$J$44:$P$45</c:f>
              <c:strCache>
                <c:ptCount val="7"/>
                <c:pt idx="0">
                  <c:v>1-4小时</c:v>
                </c:pt>
                <c:pt idx="1">
                  <c:v>4-6小时</c:v>
                </c:pt>
                <c:pt idx="2">
                  <c:v>6-8小时</c:v>
                </c:pt>
                <c:pt idx="3">
                  <c:v>8-10小时</c:v>
                </c:pt>
                <c:pt idx="4">
                  <c:v>10-12小时</c:v>
                </c:pt>
                <c:pt idx="5">
                  <c:v>12-14小时</c:v>
                </c:pt>
                <c:pt idx="6">
                  <c:v>14-18小时</c:v>
                </c:pt>
              </c:strCache>
            </c:strRef>
          </c:cat>
          <c:val>
            <c:numRef>
              <c:f>Sheet1!$J$50:$P$50</c:f>
              <c:numCache>
                <c:formatCode>General</c:formatCode>
                <c:ptCount val="7"/>
                <c:pt idx="0">
                  <c:v>40</c:v>
                </c:pt>
                <c:pt idx="1">
                  <c:v>78</c:v>
                </c:pt>
                <c:pt idx="2">
                  <c:v>271</c:v>
                </c:pt>
                <c:pt idx="3">
                  <c:v>431</c:v>
                </c:pt>
                <c:pt idx="4">
                  <c:v>330</c:v>
                </c:pt>
                <c:pt idx="5">
                  <c:v>247</c:v>
                </c:pt>
                <c:pt idx="6">
                  <c:v>337</c:v>
                </c:pt>
              </c:numCache>
            </c:numRef>
          </c:val>
        </c:ser>
        <c:dLbls>
          <c:showLegendKey val="false"/>
          <c:showVal val="true"/>
          <c:showCatName val="false"/>
          <c:showSerName val="false"/>
          <c:showPercent val="false"/>
          <c:showBubbleSize val="false"/>
        </c:dLbls>
        <c:gapWidth val="219"/>
        <c:overlap val="-27"/>
        <c:axId val="-226379024"/>
        <c:axId val="-226373584"/>
      </c:barChart>
      <c:catAx>
        <c:axId val="-226379024"/>
        <c:scaling>
          <c:orientation val="minMax"/>
        </c:scaling>
        <c:delete val="false"/>
        <c:axPos val="b"/>
        <c:numFmt formatCode="General" sourceLinked="true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26373584"/>
        <c:crosses val="autoZero"/>
        <c:auto val="true"/>
        <c:lblAlgn val="ctr"/>
        <c:lblOffset val="100"/>
        <c:noMultiLvlLbl val="false"/>
      </c:catAx>
      <c:valAx>
        <c:axId val="-226373584"/>
        <c:scaling>
          <c:orientation val="minMax"/>
        </c:scaling>
        <c:delete val="false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true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26379024"/>
        <c:crosses val="autoZero"/>
        <c:crossBetween val="between"/>
      </c:valAx>
      <c:spPr>
        <a:noFill/>
        <a:ln>
          <a:noFill/>
        </a:ln>
        <a:effectLst/>
      </c:spPr>
    </c:plotArea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false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barChart>
        <c:barDir val="col"/>
        <c:grouping val="clustered"/>
        <c:varyColors val="false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false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085b354b-aa48-4b84-ba95-85e27fd3fb22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9b43da1d-2f66-41af-b551-70e631cc5093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a99f4719-3969-4486-bc37-beef1f8fe90e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bbbf61e6-c4c0-4aae-bdc5-31dce06eb92d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a5557b23-807b-4d97-a77a-2e05bee3e1bd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67493405-65da-495a-9132-5bc7566c75e9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false">
                <a:spAutoFit/>
              </a:bodyPr>
              <a:lstStyle/>
              <a:p>
                <a:pPr algn="ctr">
                  <a:defRPr lang="en-US" altLang="zh-CN"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</a:p>
            </c:txPr>
            <c:dLblPos val="outEnd"/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fals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Sheet1!$B$57:$G$57</c:f>
              <c:strCache>
                <c:ptCount val="6"/>
                <c:pt idx="0">
                  <c:v>7天以下</c:v>
                </c:pt>
                <c:pt idx="1">
                  <c:v>7-10天</c:v>
                </c:pt>
                <c:pt idx="2">
                  <c:v>11-15天</c:v>
                </c:pt>
                <c:pt idx="3">
                  <c:v>16-20天</c:v>
                </c:pt>
                <c:pt idx="4">
                  <c:v>20-24天</c:v>
                </c:pt>
                <c:pt idx="5">
                  <c:v>25天以上</c:v>
                </c:pt>
              </c:strCache>
            </c:strRef>
          </c:cat>
          <c:val>
            <c:numRef>
              <c:f>Sheet1!$B$62:$G$62</c:f>
              <c:numCache>
                <c:formatCode>General</c:formatCode>
                <c:ptCount val="6"/>
                <c:pt idx="0">
                  <c:v>36</c:v>
                </c:pt>
                <c:pt idx="1">
                  <c:v>37</c:v>
                </c:pt>
                <c:pt idx="2">
                  <c:v>54</c:v>
                </c:pt>
                <c:pt idx="3">
                  <c:v>137</c:v>
                </c:pt>
                <c:pt idx="4">
                  <c:v>333</c:v>
                </c:pt>
                <c:pt idx="5">
                  <c:v>1137</c:v>
                </c:pt>
              </c:numCache>
            </c:numRef>
          </c:val>
        </c:ser>
        <c:dLbls>
          <c:showLegendKey val="false"/>
          <c:showVal val="true"/>
          <c:showCatName val="false"/>
          <c:showSerName val="false"/>
          <c:showPercent val="false"/>
          <c:showBubbleSize val="false"/>
        </c:dLbls>
        <c:gapWidth val="219"/>
        <c:overlap val="-27"/>
        <c:axId val="-226372496"/>
        <c:axId val="-226380112"/>
      </c:barChart>
      <c:catAx>
        <c:axId val="-226372496"/>
        <c:scaling>
          <c:orientation val="minMax"/>
        </c:scaling>
        <c:delete val="false"/>
        <c:axPos val="b"/>
        <c:numFmt formatCode="General" sourceLinked="true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26380112"/>
        <c:crosses val="autoZero"/>
        <c:auto val="true"/>
        <c:lblAlgn val="ctr"/>
        <c:lblOffset val="100"/>
        <c:noMultiLvlLbl val="false"/>
      </c:catAx>
      <c:valAx>
        <c:axId val="-226380112"/>
        <c:scaling>
          <c:orientation val="minMax"/>
        </c:scaling>
        <c:delete val="false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true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26372496"/>
        <c:crosses val="autoZero"/>
        <c:crossBetween val="between"/>
      </c:valAx>
      <c:spPr>
        <a:noFill/>
        <a:ln>
          <a:noFill/>
        </a:ln>
        <a:effectLst/>
      </c:spPr>
    </c:plotArea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false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doughnutChart>
        <c:varyColors val="true"/>
        <c:ser>
          <c:idx val="0"/>
          <c:order val="0"/>
          <c:spPr/>
          <c:explosion val="0"/>
          <c:dPt>
            <c:idx val="0"/>
            <c:bubble3D val="false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false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false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bde0ee7f-6689-452a-a32b-edd6453da87b}" type="VALUE">
                      <a:t>[VALUE]</a:t>
                    </a:fld>
                  </a:p>
                </c:rich>
              </c:tx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c82d9c52-d397-4f27-bfa2-6246b033b34d}" type="VALUE">
                      <a:t>[VALUE]</a:t>
                    </a:fld>
                  </a:p>
                </c:rich>
              </c:tx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acca8c20-f180-474c-bf94-3d8443f325ff}" type="VALUE">
                      <a:t>[VALUE]</a:t>
                    </a:fld>
                  </a:p>
                </c:rich>
              </c:tx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false">
                <a:spAutoFit/>
              </a:bodyPr>
              <a:lstStyle/>
              <a:p>
                <a:pPr algn="ctr">
                  <a:defRPr lang="en-US" altLang="zh-CN" sz="1200" b="1" i="0" u="none" strike="noStrike" kern="1200" baseline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</a:p>
            </c:txPr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tru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30岁以下</c:v>
                </c:pt>
                <c:pt idx="1">
                  <c:v>30-45岁</c:v>
                </c:pt>
                <c:pt idx="2">
                  <c:v>45岁以上</c:v>
                </c:pt>
              </c:strCache>
            </c:strRef>
          </c:cat>
          <c:val>
            <c:numRef>
              <c:f>Sheet1!$B$6:$D$6</c:f>
              <c:numCache>
                <c:formatCode>General</c:formatCode>
                <c:ptCount val="3"/>
                <c:pt idx="0">
                  <c:v>113</c:v>
                </c:pt>
                <c:pt idx="1">
                  <c:v>978</c:v>
                </c:pt>
                <c:pt idx="2">
                  <c:v>643</c:v>
                </c:pt>
              </c:numCache>
            </c:numRef>
          </c:val>
        </c:ser>
        <c:dLbls>
          <c:showLegendKey val="false"/>
          <c:showVal val="false"/>
          <c:showCatName val="false"/>
          <c:showSerName val="false"/>
          <c:showPercent val="false"/>
          <c:showBubbleSize val="false"/>
          <c:showLeaderLines val="true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/>
      <c:overlay val="false"/>
      <c:spPr>
        <a:noFill/>
        <a:ln>
          <a:noFill/>
        </a:ln>
        <a:effectLst/>
      </c:spPr>
      <c:txPr>
        <a:bodyPr rot="0" spcFirstLastPara="1" vertOverflow="ellipsis" vert="horz" wrap="square" anchor="ctr" anchorCtr="true"/>
        <a:lstStyle/>
        <a:p>
          <a:pPr>
            <a:defRPr lang="en-US" altLang="zh-CN"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cs"/>
            </a:defRPr>
          </a:pPr>
        </a:p>
      </c:txPr>
    </c:legend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false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barChart>
        <c:barDir val="col"/>
        <c:grouping val="clustered"/>
        <c:varyColors val="false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false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true"/>
                  <a:lstStyle/>
                  <a:p>
                    <a:fld id="{f02eeb68-9546-45d5-88b1-f722d9662767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true"/>
                  <a:lstStyle/>
                  <a:p>
                    <a:fld id="{f0a31fb8-9a87-4653-92d7-0f865067d933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true"/>
                  <a:lstStyle/>
                  <a:p>
                    <a:fld id="{959f75db-d8e6-463b-8211-5dd7bf325421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tx>
                <c:rich>
                  <a:bodyPr rot="0" spcFirstLastPara="1" vertOverflow="ellipsis" vert="horz" wrap="square" lIns="38100" tIns="19050" rIns="38100" bIns="19050" anchor="ctr" anchorCtr="true"/>
                  <a:lstStyle/>
                  <a:p>
                    <a:fld id="{5926d1da-4495-42eb-aa49-0e784341bbfb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/>
              <c:tx>
                <c:rich>
                  <a:bodyPr rot="0" spcFirstLastPara="1" vertOverflow="ellipsis" vert="horz" wrap="square" lIns="38100" tIns="19050" rIns="38100" bIns="19050" anchor="ctr" anchorCtr="true"/>
                  <a:lstStyle/>
                  <a:p>
                    <a:fld id="{9c8132f1-31d8-4301-9e65-31a425ad9612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true"/>
              <a:lstStyle/>
              <a:p>
                <a:pPr>
                  <a:defRPr lang="en-US" altLang="zh-CN"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</a:p>
            </c:txPr>
            <c:dLblPos val="outEnd"/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fals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Sheet1!$P$35:$T$35</c:f>
              <c:strCache>
                <c:ptCount val="5"/>
                <c:pt idx="0">
                  <c:v>1年以下</c:v>
                </c:pt>
                <c:pt idx="1">
                  <c:v>2-3年</c:v>
                </c:pt>
                <c:pt idx="2">
                  <c:v>4-6年</c:v>
                </c:pt>
                <c:pt idx="3">
                  <c:v>7-10年</c:v>
                </c:pt>
                <c:pt idx="4">
                  <c:v>11年以上</c:v>
                </c:pt>
              </c:strCache>
            </c:strRef>
          </c:cat>
          <c:val>
            <c:numRef>
              <c:f>Sheet1!$P$40:$T$40</c:f>
              <c:numCache>
                <c:formatCode>General</c:formatCode>
                <c:ptCount val="5"/>
                <c:pt idx="0">
                  <c:v>64</c:v>
                </c:pt>
                <c:pt idx="1">
                  <c:v>234</c:v>
                </c:pt>
                <c:pt idx="2">
                  <c:v>306</c:v>
                </c:pt>
                <c:pt idx="3">
                  <c:v>296</c:v>
                </c:pt>
                <c:pt idx="4">
                  <c:v>834</c:v>
                </c:pt>
              </c:numCache>
            </c:numRef>
          </c:val>
        </c:ser>
        <c:dLbls>
          <c:showLegendKey val="false"/>
          <c:showVal val="false"/>
          <c:showCatName val="false"/>
          <c:showSerName val="false"/>
          <c:showPercent val="false"/>
          <c:showBubbleSize val="false"/>
        </c:dLbls>
        <c:gapWidth val="219"/>
        <c:overlap val="-27"/>
        <c:axId val="-286350016"/>
        <c:axId val="-286357632"/>
      </c:barChart>
      <c:catAx>
        <c:axId val="-286350016"/>
        <c:scaling>
          <c:orientation val="minMax"/>
        </c:scaling>
        <c:delete val="false"/>
        <c:axPos val="b"/>
        <c:numFmt formatCode="General" sourceLinked="true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true"/>
          <a:lstStyle/>
          <a:p>
            <a:pPr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86357632"/>
        <c:crosses val="autoZero"/>
        <c:auto val="true"/>
        <c:lblAlgn val="ctr"/>
        <c:lblOffset val="100"/>
        <c:noMultiLvlLbl val="false"/>
      </c:catAx>
      <c:valAx>
        <c:axId val="-286357632"/>
        <c:scaling>
          <c:orientation val="minMax"/>
        </c:scaling>
        <c:delete val="false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true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true"/>
          <a:lstStyle/>
          <a:p>
            <a:pPr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86350016"/>
        <c:crosses val="autoZero"/>
        <c:crossBetween val="between"/>
      </c:valAx>
      <c:spPr>
        <a:noFill/>
        <a:ln>
          <a:noFill/>
        </a:ln>
        <a:effectLst/>
      </c:spPr>
    </c:plotArea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 algn="ctr">
        <a:defRPr lang="en-US" altLang="zh-CN" sz="1200" b="0" i="0" u="none" strike="noStrike" kern="1200" baseline="0">
          <a:solidFill>
            <a:schemeClr val="tx1">
              <a:lumMod val="65000"/>
              <a:lumOff val="35000"/>
            </a:schemeClr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pPr>
    </a:p>
  </c:txPr>
  <c:externalData r:id="rId1">
    <c:autoUpdate val="false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barChart>
        <c:barDir val="col"/>
        <c:grouping val="clustered"/>
        <c:varyColors val="false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false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a1f14ec2-d610-4529-b6e5-b3910a1ebbd1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467853c1-56e3-488f-a22c-b7e8fdcda38e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39c2582c-4892-49f4-ab1e-fc8b406074ff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da62e134-3fe5-4dc9-bd50-8cdfd462c87e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62fe0697-ebaa-4520-b255-6e4f4faa0257}" type="VALUE">
                      <a:t>[VALUE]</a:t>
                    </a:fld>
                  </a:p>
                </c:rich>
              </c:tx>
              <c:dLblPos val="outEnd"/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false">
                <a:spAutoFit/>
              </a:bodyPr>
              <a:lstStyle/>
              <a:p>
                <a:pPr algn="ctr">
                  <a:defRPr lang="en-US" altLang="zh-CN"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</a:p>
            </c:txPr>
            <c:dLblPos val="outEnd"/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fals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Sheet1!$B$45:$F$45</c:f>
              <c:strCache>
                <c:ptCount val="5"/>
                <c:pt idx="0">
                  <c:v>中卡</c:v>
                </c:pt>
                <c:pt idx="1">
                  <c:v>轻卡</c:v>
                </c:pt>
                <c:pt idx="2">
                  <c:v>其他</c:v>
                </c:pt>
                <c:pt idx="3">
                  <c:v>牵引车</c:v>
                </c:pt>
                <c:pt idx="4">
                  <c:v>重卡</c:v>
                </c:pt>
              </c:strCache>
            </c:strRef>
          </c:cat>
          <c:val>
            <c:numRef>
              <c:f>Sheet1!$B$50:$F$50</c:f>
              <c:numCache>
                <c:formatCode>General</c:formatCode>
                <c:ptCount val="5"/>
                <c:pt idx="0">
                  <c:v>126</c:v>
                </c:pt>
                <c:pt idx="1">
                  <c:v>182</c:v>
                </c:pt>
                <c:pt idx="2">
                  <c:v>76</c:v>
                </c:pt>
                <c:pt idx="3">
                  <c:v>864</c:v>
                </c:pt>
                <c:pt idx="4">
                  <c:v>486</c:v>
                </c:pt>
              </c:numCache>
            </c:numRef>
          </c:val>
        </c:ser>
        <c:dLbls>
          <c:showLegendKey val="false"/>
          <c:showVal val="false"/>
          <c:showCatName val="false"/>
          <c:showSerName val="false"/>
          <c:showPercent val="false"/>
          <c:showBubbleSize val="false"/>
        </c:dLbls>
        <c:gapWidth val="219"/>
        <c:overlap val="-27"/>
        <c:axId val="-286356000"/>
        <c:axId val="-286346208"/>
      </c:barChart>
      <c:catAx>
        <c:axId val="-286356000"/>
        <c:scaling>
          <c:orientation val="minMax"/>
        </c:scaling>
        <c:delete val="false"/>
        <c:axPos val="b"/>
        <c:numFmt formatCode="General" sourceLinked="true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86346208"/>
        <c:crosses val="autoZero"/>
        <c:auto val="true"/>
        <c:lblAlgn val="ctr"/>
        <c:lblOffset val="100"/>
        <c:noMultiLvlLbl val="false"/>
      </c:catAx>
      <c:valAx>
        <c:axId val="-286346208"/>
        <c:scaling>
          <c:orientation val="minMax"/>
        </c:scaling>
        <c:delete val="false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true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true"/>
          <a:lstStyle/>
          <a:p>
            <a:pPr algn="ctr"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  <c:crossAx val="-286356000"/>
        <c:crosses val="autoZero"/>
        <c:crossBetween val="between"/>
      </c:valAx>
      <c:spPr>
        <a:noFill/>
        <a:ln>
          <a:noFill/>
        </a:ln>
        <a:effectLst/>
      </c:spPr>
    </c:plotArea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false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>
        <c:manualLayout>
          <c:layoutTarget val="inner"/>
          <c:xMode val="edge"/>
          <c:yMode val="edge"/>
          <c:x val="0.231069849787167"/>
          <c:y val="0"/>
          <c:w val="0.451808728627867"/>
          <c:h val="0.753537474482356"/>
        </c:manualLayout>
      </c:layout>
      <c:doughnutChart>
        <c:varyColors val="true"/>
        <c:ser>
          <c:idx val="0"/>
          <c:order val="0"/>
          <c:spPr/>
          <c:explosion val="0"/>
          <c:dPt>
            <c:idx val="0"/>
            <c:bubble3D val="false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false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false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false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a02b4156-7d85-4da5-8571-66d48b77c2f0}" type="VALUE">
                      <a:t>[VALUE]</a:t>
                    </a:fld>
                  </a:p>
                </c:rich>
              </c:tx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8f69bee2-0ade-478f-94df-6c4127adb59d}" type="VALUE">
                      <a:t>[VALUE]</a:t>
                    </a:fld>
                  </a:p>
                </c:rich>
              </c:tx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c15eabc6-7ce2-4ada-a648-b599ae24461c}" type="VALUE">
                      <a:t>[VALUE]</a:t>
                    </a:fld>
                  </a:p>
                </c:rich>
              </c:tx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1f7900c3-a7cd-48e2-aaee-4e0db008fe65}" type="VALUE">
                      <a:t>[VALUE]</a:t>
                    </a:fld>
                  </a:p>
                </c:rich>
              </c:tx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false">
                <a:spAutoFit/>
              </a:bodyPr>
              <a:lstStyle/>
              <a:p>
                <a:pPr algn="ctr">
                  <a:defRPr lang="en-US" altLang="zh-CN" sz="1200" b="1" i="0" u="none" strike="noStrike" kern="1200" baseline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</a:p>
            </c:txPr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tru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Sheet1!$J$35:$M$35</c:f>
              <c:strCache>
                <c:ptCount val="4"/>
                <c:pt idx="0">
                  <c:v>带车挂靠</c:v>
                </c:pt>
                <c:pt idx="1">
                  <c:v>个体货运（自车自营）</c:v>
                </c:pt>
                <c:pt idx="2">
                  <c:v>企业聘用（签订劳动合同）</c:v>
                </c:pt>
                <c:pt idx="3">
                  <c:v>私人（车主）雇佣</c:v>
                </c:pt>
              </c:strCache>
            </c:strRef>
          </c:cat>
          <c:val>
            <c:numRef>
              <c:f>Sheet1!$J$40:$M$40</c:f>
              <c:numCache>
                <c:formatCode>General</c:formatCode>
                <c:ptCount val="4"/>
                <c:pt idx="0">
                  <c:v>199</c:v>
                </c:pt>
                <c:pt idx="1">
                  <c:v>479</c:v>
                </c:pt>
                <c:pt idx="2">
                  <c:v>692</c:v>
                </c:pt>
                <c:pt idx="3">
                  <c:v>364</c:v>
                </c:pt>
              </c:numCache>
            </c:numRef>
          </c:val>
        </c:ser>
        <c:dLbls>
          <c:showLegendKey val="false"/>
          <c:showVal val="true"/>
          <c:showCatName val="false"/>
          <c:showSerName val="false"/>
          <c:showPercent val="false"/>
          <c:showBubbleSize val="false"/>
          <c:showLeaderLines val="true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true"/>
          <a:lstStyle/>
          <a:p>
            <a:pPr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</c:legendEntry>
      <c:legendEntry>
        <c:idx val="2"/>
        <c:txPr>
          <a:bodyPr rot="0" spcFirstLastPara="1" vertOverflow="ellipsis" vert="horz" wrap="square" anchor="ctr" anchorCtr="true"/>
          <a:lstStyle/>
          <a:p>
            <a:pPr>
              <a:defRPr lang="en-US" alt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cs"/>
              </a:defRPr>
            </a:pPr>
          </a:p>
        </c:txPr>
      </c:legendEntry>
      <c:layout/>
      <c:overlay val="false"/>
      <c:spPr>
        <a:noFill/>
        <a:ln>
          <a:noFill/>
        </a:ln>
        <a:effectLst/>
      </c:spPr>
      <c:txPr>
        <a:bodyPr rot="0" spcFirstLastPara="1" vertOverflow="ellipsis" vert="horz" wrap="square" anchor="ctr" anchorCtr="true"/>
        <a:lstStyle/>
        <a:p>
          <a:pPr>
            <a:defRPr lang="en-US" altLang="zh-CN"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cs"/>
            </a:defRPr>
          </a:pPr>
        </a:p>
      </c:txPr>
    </c:legend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false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false"/>
  <c:lang val="zh-CN"/>
  <c:roundedCorners val="false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true"/>
    <c:plotArea>
      <c:layout/>
      <c:doughnutChart>
        <c:varyColors val="true"/>
        <c:ser>
          <c:idx val="0"/>
          <c:order val="0"/>
          <c:spPr/>
          <c:explosion val="0"/>
          <c:dPt>
            <c:idx val="0"/>
            <c:bubble3D val="false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false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false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ab4b9528-42fe-4c6d-b36a-04d7d93a459b}" type="VALUE">
                      <a:t>[VALUE]</a:t>
                    </a:fld>
                  </a:p>
                </c:rich>
              </c:tx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a567b144-ad25-4c4b-990e-10456c1088e9}" type="VALUE">
                      <a:t>[VALUE]</a:t>
                    </a:fld>
                  </a:p>
                </c:rich>
              </c:tx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false"/>
                  <a:lstStyle/>
                  <a:p>
                    <a:fld id="{7a0008a7-4bbd-415c-965d-48b2ce69d572}" type="VALUE">
                      <a:t>[VALUE]</a:t>
                    </a:fld>
                  </a:p>
                </c:rich>
              </c:tx>
              <c:showLegendKey val="false"/>
              <c:showVal val="true"/>
              <c:showCatName val="false"/>
              <c:showSerName val="false"/>
              <c:showPercent val="false"/>
              <c:showBubbleSize val="false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false">
                <a:spAutoFit/>
              </a:bodyPr>
              <a:lstStyle/>
              <a:p>
                <a:pPr algn="ctr">
                  <a:defRPr lang="en-US" altLang="zh-CN" sz="1200" b="1" i="0" u="none" strike="noStrike" kern="1200" baseline="0">
                    <a:solidFill>
                      <a:schemeClr val="bg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+mn-cs"/>
                  </a:defRPr>
                </a:pPr>
              </a:p>
            </c:txPr>
            <c:showLegendKey val="false"/>
            <c:showVal val="true"/>
            <c:showCatName val="false"/>
            <c:showSerName val="false"/>
            <c:showPercent val="false"/>
            <c:showBubbleSize val="false"/>
            <c:showLeaderLines val="true"/>
            <c:extLst>
              <c:ext xmlns:c15="http://schemas.microsoft.com/office/drawing/2012/chart" uri="{CE6537A1-D6FC-4f65-9D91-7224C49458BB}">
                <c15:layout/>
                <c15:showLeaderLines val="true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Sheet1!$B$24:$D$24</c:f>
              <c:strCache>
                <c:ptCount val="3"/>
                <c:pt idx="0">
                  <c:v>单边稳定</c:v>
                </c:pt>
                <c:pt idx="1">
                  <c:v>双边稳定</c:v>
                </c:pt>
                <c:pt idx="2">
                  <c:v>货源不稳定</c:v>
                </c:pt>
              </c:strCache>
            </c:strRef>
          </c:cat>
          <c:val>
            <c:numRef>
              <c:f>Sheet1!$B$29:$D$29</c:f>
              <c:numCache>
                <c:formatCode>General</c:formatCode>
                <c:ptCount val="3"/>
                <c:pt idx="0">
                  <c:v>442</c:v>
                </c:pt>
                <c:pt idx="1">
                  <c:v>216</c:v>
                </c:pt>
                <c:pt idx="2">
                  <c:v>1076</c:v>
                </c:pt>
              </c:numCache>
            </c:numRef>
          </c:val>
        </c:ser>
        <c:dLbls>
          <c:showLegendKey val="false"/>
          <c:showVal val="true"/>
          <c:showCatName val="false"/>
          <c:showSerName val="false"/>
          <c:showPercent val="false"/>
          <c:showBubbleSize val="false"/>
          <c:showLeaderLines val="true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/>
      <c:overlay val="false"/>
      <c:spPr>
        <a:noFill/>
        <a:ln>
          <a:noFill/>
        </a:ln>
        <a:effectLst/>
      </c:spPr>
      <c:txPr>
        <a:bodyPr rot="0" spcFirstLastPara="1" vertOverflow="ellipsis" vert="horz" wrap="square" anchor="ctr" anchorCtr="true"/>
        <a:lstStyle/>
        <a:p>
          <a:pPr>
            <a:defRPr lang="en-US" altLang="zh-CN"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cs"/>
            </a:defRPr>
          </a:pPr>
        </a:p>
      </c:txPr>
    </c:legend>
    <c:plotVisOnly val="true"/>
    <c:dispBlanksAs val="gap"/>
    <c:showDLblsOverMax val="false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false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true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607F96-8EB3-41E8-BDED-DC402DA448F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true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CFB23-34AF-4A8A-88D7-1E4BE976984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099CFB23-34AF-4A8A-88D7-1E4BE97698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099CFB23-34AF-4A8A-88D7-1E4BE97698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099CFB23-34AF-4A8A-88D7-1E4BE97698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099CFB23-34AF-4A8A-88D7-1E4BE97698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099CFB23-34AF-4A8A-88D7-1E4BE97698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099CFB23-34AF-4A8A-88D7-1E4BE97698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099CFB23-34AF-4A8A-88D7-1E4BE97698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099CFB23-34AF-4A8A-88D7-1E4BE97698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true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true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bg>
      <p:bgPr>
        <a:solidFill>
          <a:srgbClr val="0D1F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0">
        <p:random/>
      </p:transition>
    </mc:Choice>
    <mc:Fallback>
      <p:transition spd="slow" advTm="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true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true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true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bg>
      <p:bgPr>
        <a:solidFill>
          <a:srgbClr val="0D1F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0">
        <p:random/>
      </p:transition>
    </mc:Choice>
    <mc:Fallback>
      <p:transition spd="slow" advTm="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true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true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true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C1998-889C-46F4-A731-ABEE90C0EA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3B1B1-C4FA-4891-ABDF-ED787738263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chart" Target="../charts/chart16.xml"/><Relationship Id="rId1" Type="http://schemas.openxmlformats.org/officeDocument/2006/relationships/chart" Target="../charts/char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chart" Target="../charts/chart18.xml"/><Relationship Id="rId1" Type="http://schemas.openxmlformats.org/officeDocument/2006/relationships/chart" Target="../charts/char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chart" Target="../charts/char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chart" Target="../charts/char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4.xml"/><Relationship Id="rId2" Type="http://schemas.openxmlformats.org/officeDocument/2006/relationships/chart" Target="../charts/chart2.xml"/><Relationship Id="rId1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4.xml"/><Relationship Id="rId2" Type="http://schemas.openxmlformats.org/officeDocument/2006/relationships/chart" Target="../charts/chart4.xml"/><Relationship Id="rId1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2.xml"/><Relationship Id="rId2" Type="http://schemas.openxmlformats.org/officeDocument/2006/relationships/chart" Target="../charts/chart6.xml"/><Relationship Id="rId1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2.xml"/><Relationship Id="rId2" Type="http://schemas.openxmlformats.org/officeDocument/2006/relationships/chart" Target="../charts/chart8.xml"/><Relationship Id="rId1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chart" Target="../charts/chart10.xml"/><Relationship Id="rId1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12.xml"/><Relationship Id="rId2" Type="http://schemas.openxmlformats.org/officeDocument/2006/relationships/chart" Target="../charts/chart12.xml"/><Relationship Id="rId1" Type="http://schemas.openxmlformats.org/officeDocument/2006/relationships/chart" Target="../charts/chart11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2.xml"/><Relationship Id="rId2" Type="http://schemas.openxmlformats.org/officeDocument/2006/relationships/chart" Target="../charts/chart14.xml"/><Relationship Id="rId1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true">
          <a:blip r:embed="rId1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true"/>
          <p:nvPr/>
        </p:nvSpPr>
        <p:spPr>
          <a:xfrm>
            <a:off x="985979" y="5239759"/>
            <a:ext cx="2132315" cy="4129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altLang="zh-CN" sz="2000" b="1" dirty="0" smtClean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2023.9 - 2024.3</a:t>
            </a:r>
            <a:endParaRPr lang="zh-CN" altLang="en-US" sz="20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true"/>
          <p:nvPr/>
        </p:nvSpPr>
        <p:spPr>
          <a:xfrm>
            <a:off x="323215" y="131445"/>
            <a:ext cx="883920" cy="39878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pPr algn="ctr"/>
            <a:r>
              <a:rPr lang="zh-CN" altLang="en-US" sz="20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附件</a:t>
            </a:r>
            <a:r>
              <a:rPr lang="en-US" altLang="zh-CN" sz="20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endParaRPr lang="en-US" altLang="zh-CN" sz="20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矩形 110"/>
          <p:cNvSpPr/>
          <p:nvPr/>
        </p:nvSpPr>
        <p:spPr>
          <a:xfrm>
            <a:off x="5971433" y="1036968"/>
            <a:ext cx="6220567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272717" y="220078"/>
            <a:ext cx="742447" cy="582027"/>
            <a:chOff x="272717" y="220078"/>
            <a:chExt cx="742447" cy="582027"/>
          </a:xfrm>
        </p:grpSpPr>
        <p:sp>
          <p:nvSpPr>
            <p:cNvPr id="5" name="圆: 空心 4"/>
            <p:cNvSpPr/>
            <p:nvPr/>
          </p:nvSpPr>
          <p:spPr>
            <a:xfrm>
              <a:off x="481263" y="220078"/>
              <a:ext cx="533901" cy="533901"/>
            </a:xfrm>
            <a:prstGeom prst="donut">
              <a:avLst/>
            </a:prstGeom>
            <a:gradFill flip="none" rotWithShape="true"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272717" y="573006"/>
              <a:ext cx="229099" cy="229099"/>
            </a:xfrm>
            <a:prstGeom prst="ellipse">
              <a:avLst/>
            </a:prstGeom>
            <a:gradFill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</p:grpSp>
      <p:sp>
        <p:nvSpPr>
          <p:cNvPr id="38" name="矩形 37"/>
          <p:cNvSpPr/>
          <p:nvPr/>
        </p:nvSpPr>
        <p:spPr>
          <a:xfrm>
            <a:off x="29381" y="1036968"/>
            <a:ext cx="5942052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6607725" y="1155033"/>
            <a:ext cx="5278507" cy="495657"/>
            <a:chOff x="1086644" y="2119251"/>
            <a:chExt cx="2709751" cy="495657"/>
          </a:xfrm>
        </p:grpSpPr>
        <p:sp>
          <p:nvSpPr>
            <p:cNvPr id="15" name="平行四边形 14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16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r>
                <a:rPr lang="zh-CN" altLang="en-US" dirty="0"/>
                <a:t>生育子女数量</a:t>
              </a:r>
              <a:endParaRPr lang="zh-CN" altLang="en-US" dirty="0"/>
            </a:p>
          </p:txBody>
        </p:sp>
      </p:grpSp>
      <p:sp>
        <p:nvSpPr>
          <p:cNvPr id="17" name="Freeform 5"/>
          <p:cNvSpPr>
            <a:spLocks noEditPoints="true"/>
          </p:cNvSpPr>
          <p:nvPr/>
        </p:nvSpPr>
        <p:spPr bwMode="auto">
          <a:xfrm>
            <a:off x="6820073" y="1973028"/>
            <a:ext cx="444722" cy="506754"/>
          </a:xfrm>
          <a:custGeom>
            <a:avLst/>
            <a:gdLst>
              <a:gd name="T0" fmla="*/ 578 w 786"/>
              <a:gd name="T1" fmla="*/ 28 h 896"/>
              <a:gd name="T2" fmla="*/ 205 w 786"/>
              <a:gd name="T3" fmla="*/ 59 h 896"/>
              <a:gd name="T4" fmla="*/ 67 w 786"/>
              <a:gd name="T5" fmla="*/ 236 h 896"/>
              <a:gd name="T6" fmla="*/ 68 w 786"/>
              <a:gd name="T7" fmla="*/ 346 h 896"/>
              <a:gd name="T8" fmla="*/ 70 w 786"/>
              <a:gd name="T9" fmla="*/ 356 h 896"/>
              <a:gd name="T10" fmla="*/ 39 w 786"/>
              <a:gd name="T11" fmla="*/ 406 h 896"/>
              <a:gd name="T12" fmla="*/ 14 w 786"/>
              <a:gd name="T13" fmla="*/ 441 h 896"/>
              <a:gd name="T14" fmla="*/ 14 w 786"/>
              <a:gd name="T15" fmla="*/ 442 h 896"/>
              <a:gd name="T16" fmla="*/ 36 w 786"/>
              <a:gd name="T17" fmla="*/ 540 h 896"/>
              <a:gd name="T18" fmla="*/ 50 w 786"/>
              <a:gd name="T19" fmla="*/ 587 h 896"/>
              <a:gd name="T20" fmla="*/ 75 w 786"/>
              <a:gd name="T21" fmla="*/ 649 h 896"/>
              <a:gd name="T22" fmla="*/ 74 w 786"/>
              <a:gd name="T23" fmla="*/ 694 h 896"/>
              <a:gd name="T24" fmla="*/ 169 w 786"/>
              <a:gd name="T25" fmla="*/ 773 h 896"/>
              <a:gd name="T26" fmla="*/ 244 w 786"/>
              <a:gd name="T27" fmla="*/ 830 h 896"/>
              <a:gd name="T28" fmla="*/ 618 w 786"/>
              <a:gd name="T29" fmla="*/ 896 h 896"/>
              <a:gd name="T30" fmla="*/ 686 w 786"/>
              <a:gd name="T31" fmla="*/ 814 h 896"/>
              <a:gd name="T32" fmla="*/ 664 w 786"/>
              <a:gd name="T33" fmla="*/ 637 h 896"/>
              <a:gd name="T34" fmla="*/ 777 w 786"/>
              <a:gd name="T35" fmla="*/ 417 h 896"/>
              <a:gd name="T36" fmla="*/ 706 w 786"/>
              <a:gd name="T37" fmla="*/ 118 h 896"/>
              <a:gd name="T38" fmla="*/ 627 w 786"/>
              <a:gd name="T39" fmla="*/ 606 h 896"/>
              <a:gd name="T40" fmla="*/ 639 w 786"/>
              <a:gd name="T41" fmla="*/ 823 h 896"/>
              <a:gd name="T42" fmla="*/ 618 w 786"/>
              <a:gd name="T43" fmla="*/ 847 h 896"/>
              <a:gd name="T44" fmla="*/ 292 w 786"/>
              <a:gd name="T45" fmla="*/ 827 h 896"/>
              <a:gd name="T46" fmla="*/ 260 w 786"/>
              <a:gd name="T47" fmla="*/ 706 h 896"/>
              <a:gd name="T48" fmla="*/ 169 w 786"/>
              <a:gd name="T49" fmla="*/ 725 h 896"/>
              <a:gd name="T50" fmla="*/ 101 w 786"/>
              <a:gd name="T51" fmla="*/ 604 h 896"/>
              <a:gd name="T52" fmla="*/ 110 w 786"/>
              <a:gd name="T53" fmla="*/ 568 h 896"/>
              <a:gd name="T54" fmla="*/ 86 w 786"/>
              <a:gd name="T55" fmla="*/ 555 h 896"/>
              <a:gd name="T56" fmla="*/ 94 w 786"/>
              <a:gd name="T57" fmla="*/ 519 h 896"/>
              <a:gd name="T58" fmla="*/ 65 w 786"/>
              <a:gd name="T59" fmla="*/ 501 h 896"/>
              <a:gd name="T60" fmla="*/ 55 w 786"/>
              <a:gd name="T61" fmla="*/ 467 h 896"/>
              <a:gd name="T62" fmla="*/ 112 w 786"/>
              <a:gd name="T63" fmla="*/ 381 h 896"/>
              <a:gd name="T64" fmla="*/ 115 w 786"/>
              <a:gd name="T65" fmla="*/ 335 h 896"/>
              <a:gd name="T66" fmla="*/ 114 w 786"/>
              <a:gd name="T67" fmla="*/ 248 h 896"/>
              <a:gd name="T68" fmla="*/ 729 w 786"/>
              <a:gd name="T69" fmla="*/ 410 h 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786" h="896">
                <a:moveTo>
                  <a:pt x="706" y="118"/>
                </a:moveTo>
                <a:cubicBezTo>
                  <a:pt x="672" y="79"/>
                  <a:pt x="629" y="49"/>
                  <a:pt x="578" y="28"/>
                </a:cubicBezTo>
                <a:cubicBezTo>
                  <a:pt x="531" y="10"/>
                  <a:pt x="478" y="0"/>
                  <a:pt x="425" y="0"/>
                </a:cubicBezTo>
                <a:cubicBezTo>
                  <a:pt x="346" y="0"/>
                  <a:pt x="268" y="21"/>
                  <a:pt x="205" y="59"/>
                </a:cubicBezTo>
                <a:cubicBezTo>
                  <a:pt x="171" y="79"/>
                  <a:pt x="142" y="104"/>
                  <a:pt x="119" y="133"/>
                </a:cubicBezTo>
                <a:cubicBezTo>
                  <a:pt x="94" y="164"/>
                  <a:pt x="77" y="198"/>
                  <a:pt x="67" y="236"/>
                </a:cubicBezTo>
                <a:cubicBezTo>
                  <a:pt x="59" y="268"/>
                  <a:pt x="58" y="305"/>
                  <a:pt x="65" y="335"/>
                </a:cubicBezTo>
                <a:cubicBezTo>
                  <a:pt x="68" y="346"/>
                  <a:pt x="68" y="346"/>
                  <a:pt x="68" y="346"/>
                </a:cubicBezTo>
                <a:cubicBezTo>
                  <a:pt x="68" y="349"/>
                  <a:pt x="69" y="352"/>
                  <a:pt x="70" y="354"/>
                </a:cubicBezTo>
                <a:cubicBezTo>
                  <a:pt x="70" y="355"/>
                  <a:pt x="70" y="356"/>
                  <a:pt x="70" y="356"/>
                </a:cubicBezTo>
                <a:cubicBezTo>
                  <a:pt x="68" y="360"/>
                  <a:pt x="68" y="360"/>
                  <a:pt x="68" y="360"/>
                </a:cubicBezTo>
                <a:cubicBezTo>
                  <a:pt x="61" y="375"/>
                  <a:pt x="50" y="390"/>
                  <a:pt x="39" y="406"/>
                </a:cubicBezTo>
                <a:cubicBezTo>
                  <a:pt x="31" y="417"/>
                  <a:pt x="22" y="428"/>
                  <a:pt x="14" y="441"/>
                </a:cubicBezTo>
                <a:cubicBezTo>
                  <a:pt x="14" y="441"/>
                  <a:pt x="14" y="441"/>
                  <a:pt x="14" y="441"/>
                </a:cubicBezTo>
                <a:cubicBezTo>
                  <a:pt x="14" y="441"/>
                  <a:pt x="14" y="441"/>
                  <a:pt x="14" y="441"/>
                </a:cubicBezTo>
                <a:cubicBezTo>
                  <a:pt x="14" y="442"/>
                  <a:pt x="14" y="442"/>
                  <a:pt x="14" y="442"/>
                </a:cubicBezTo>
                <a:cubicBezTo>
                  <a:pt x="3" y="459"/>
                  <a:pt x="0" y="481"/>
                  <a:pt x="6" y="501"/>
                </a:cubicBezTo>
                <a:cubicBezTo>
                  <a:pt x="11" y="517"/>
                  <a:pt x="22" y="531"/>
                  <a:pt x="36" y="540"/>
                </a:cubicBezTo>
                <a:cubicBezTo>
                  <a:pt x="35" y="553"/>
                  <a:pt x="37" y="565"/>
                  <a:pt x="43" y="576"/>
                </a:cubicBezTo>
                <a:cubicBezTo>
                  <a:pt x="45" y="580"/>
                  <a:pt x="47" y="584"/>
                  <a:pt x="50" y="587"/>
                </a:cubicBezTo>
                <a:cubicBezTo>
                  <a:pt x="48" y="603"/>
                  <a:pt x="52" y="619"/>
                  <a:pt x="62" y="632"/>
                </a:cubicBezTo>
                <a:cubicBezTo>
                  <a:pt x="75" y="649"/>
                  <a:pt x="75" y="649"/>
                  <a:pt x="75" y="649"/>
                </a:cubicBezTo>
                <a:cubicBezTo>
                  <a:pt x="75" y="652"/>
                  <a:pt x="75" y="654"/>
                  <a:pt x="74" y="657"/>
                </a:cubicBezTo>
                <a:cubicBezTo>
                  <a:pt x="74" y="667"/>
                  <a:pt x="73" y="680"/>
                  <a:pt x="74" y="694"/>
                </a:cubicBezTo>
                <a:cubicBezTo>
                  <a:pt x="77" y="715"/>
                  <a:pt x="85" y="732"/>
                  <a:pt x="97" y="746"/>
                </a:cubicBezTo>
                <a:cubicBezTo>
                  <a:pt x="114" y="764"/>
                  <a:pt x="139" y="773"/>
                  <a:pt x="169" y="773"/>
                </a:cubicBezTo>
                <a:cubicBezTo>
                  <a:pt x="189" y="773"/>
                  <a:pt x="212" y="769"/>
                  <a:pt x="240" y="761"/>
                </a:cubicBezTo>
                <a:cubicBezTo>
                  <a:pt x="241" y="779"/>
                  <a:pt x="243" y="801"/>
                  <a:pt x="244" y="830"/>
                </a:cubicBezTo>
                <a:cubicBezTo>
                  <a:pt x="246" y="867"/>
                  <a:pt x="276" y="896"/>
                  <a:pt x="313" y="896"/>
                </a:cubicBezTo>
                <a:cubicBezTo>
                  <a:pt x="618" y="896"/>
                  <a:pt x="618" y="896"/>
                  <a:pt x="618" y="896"/>
                </a:cubicBezTo>
                <a:cubicBezTo>
                  <a:pt x="638" y="896"/>
                  <a:pt x="658" y="887"/>
                  <a:pt x="671" y="871"/>
                </a:cubicBezTo>
                <a:cubicBezTo>
                  <a:pt x="684" y="855"/>
                  <a:pt x="690" y="834"/>
                  <a:pt x="686" y="814"/>
                </a:cubicBezTo>
                <a:cubicBezTo>
                  <a:pt x="658" y="658"/>
                  <a:pt x="658" y="658"/>
                  <a:pt x="658" y="658"/>
                </a:cubicBezTo>
                <a:cubicBezTo>
                  <a:pt x="657" y="650"/>
                  <a:pt x="659" y="643"/>
                  <a:pt x="664" y="637"/>
                </a:cubicBezTo>
                <a:cubicBezTo>
                  <a:pt x="686" y="610"/>
                  <a:pt x="712" y="578"/>
                  <a:pt x="733" y="541"/>
                </a:cubicBezTo>
                <a:cubicBezTo>
                  <a:pt x="756" y="501"/>
                  <a:pt x="770" y="460"/>
                  <a:pt x="777" y="417"/>
                </a:cubicBezTo>
                <a:cubicBezTo>
                  <a:pt x="786" y="355"/>
                  <a:pt x="784" y="298"/>
                  <a:pt x="772" y="247"/>
                </a:cubicBezTo>
                <a:cubicBezTo>
                  <a:pt x="759" y="198"/>
                  <a:pt x="737" y="154"/>
                  <a:pt x="706" y="118"/>
                </a:cubicBezTo>
                <a:close/>
                <a:moveTo>
                  <a:pt x="729" y="410"/>
                </a:moveTo>
                <a:cubicBezTo>
                  <a:pt x="717" y="491"/>
                  <a:pt x="674" y="550"/>
                  <a:pt x="627" y="606"/>
                </a:cubicBezTo>
                <a:cubicBezTo>
                  <a:pt x="613" y="622"/>
                  <a:pt x="607" y="645"/>
                  <a:pt x="611" y="666"/>
                </a:cubicBezTo>
                <a:cubicBezTo>
                  <a:pt x="639" y="823"/>
                  <a:pt x="639" y="823"/>
                  <a:pt x="639" y="823"/>
                </a:cubicBezTo>
                <a:cubicBezTo>
                  <a:pt x="640" y="829"/>
                  <a:pt x="638" y="835"/>
                  <a:pt x="634" y="840"/>
                </a:cubicBezTo>
                <a:cubicBezTo>
                  <a:pt x="630" y="845"/>
                  <a:pt x="624" y="847"/>
                  <a:pt x="618" y="847"/>
                </a:cubicBezTo>
                <a:cubicBezTo>
                  <a:pt x="313" y="847"/>
                  <a:pt x="313" y="847"/>
                  <a:pt x="313" y="847"/>
                </a:cubicBezTo>
                <a:cubicBezTo>
                  <a:pt x="302" y="847"/>
                  <a:pt x="293" y="839"/>
                  <a:pt x="292" y="827"/>
                </a:cubicBezTo>
                <a:cubicBezTo>
                  <a:pt x="290" y="774"/>
                  <a:pt x="286" y="742"/>
                  <a:pt x="284" y="724"/>
                </a:cubicBezTo>
                <a:cubicBezTo>
                  <a:pt x="284" y="715"/>
                  <a:pt x="272" y="706"/>
                  <a:pt x="260" y="706"/>
                </a:cubicBezTo>
                <a:cubicBezTo>
                  <a:pt x="258" y="706"/>
                  <a:pt x="256" y="706"/>
                  <a:pt x="254" y="707"/>
                </a:cubicBezTo>
                <a:cubicBezTo>
                  <a:pt x="216" y="720"/>
                  <a:pt x="189" y="725"/>
                  <a:pt x="169" y="725"/>
                </a:cubicBezTo>
                <a:cubicBezTo>
                  <a:pt x="95" y="725"/>
                  <a:pt x="134" y="648"/>
                  <a:pt x="120" y="629"/>
                </a:cubicBezTo>
                <a:cubicBezTo>
                  <a:pt x="101" y="604"/>
                  <a:pt x="101" y="604"/>
                  <a:pt x="101" y="604"/>
                </a:cubicBezTo>
                <a:cubicBezTo>
                  <a:pt x="96" y="597"/>
                  <a:pt x="96" y="589"/>
                  <a:pt x="100" y="583"/>
                </a:cubicBezTo>
                <a:cubicBezTo>
                  <a:pt x="110" y="568"/>
                  <a:pt x="110" y="568"/>
                  <a:pt x="110" y="568"/>
                </a:cubicBezTo>
                <a:cubicBezTo>
                  <a:pt x="98" y="565"/>
                  <a:pt x="98" y="565"/>
                  <a:pt x="98" y="565"/>
                </a:cubicBezTo>
                <a:cubicBezTo>
                  <a:pt x="93" y="563"/>
                  <a:pt x="89" y="560"/>
                  <a:pt x="86" y="555"/>
                </a:cubicBezTo>
                <a:cubicBezTo>
                  <a:pt x="84" y="550"/>
                  <a:pt x="84" y="545"/>
                  <a:pt x="86" y="540"/>
                </a:cubicBezTo>
                <a:cubicBezTo>
                  <a:pt x="94" y="519"/>
                  <a:pt x="94" y="519"/>
                  <a:pt x="94" y="519"/>
                </a:cubicBezTo>
                <a:cubicBezTo>
                  <a:pt x="95" y="517"/>
                  <a:pt x="94" y="514"/>
                  <a:pt x="92" y="513"/>
                </a:cubicBezTo>
                <a:cubicBezTo>
                  <a:pt x="65" y="501"/>
                  <a:pt x="65" y="501"/>
                  <a:pt x="65" y="501"/>
                </a:cubicBezTo>
                <a:cubicBezTo>
                  <a:pt x="59" y="499"/>
                  <a:pt x="54" y="493"/>
                  <a:pt x="52" y="487"/>
                </a:cubicBezTo>
                <a:cubicBezTo>
                  <a:pt x="50" y="480"/>
                  <a:pt x="51" y="473"/>
                  <a:pt x="55" y="467"/>
                </a:cubicBezTo>
                <a:cubicBezTo>
                  <a:pt x="55" y="466"/>
                  <a:pt x="55" y="466"/>
                  <a:pt x="55" y="466"/>
                </a:cubicBezTo>
                <a:cubicBezTo>
                  <a:pt x="73" y="438"/>
                  <a:pt x="97" y="412"/>
                  <a:pt x="112" y="381"/>
                </a:cubicBezTo>
                <a:cubicBezTo>
                  <a:pt x="118" y="368"/>
                  <a:pt x="118" y="368"/>
                  <a:pt x="118" y="368"/>
                </a:cubicBezTo>
                <a:cubicBezTo>
                  <a:pt x="122" y="359"/>
                  <a:pt x="117" y="345"/>
                  <a:pt x="115" y="335"/>
                </a:cubicBezTo>
                <a:cubicBezTo>
                  <a:pt x="112" y="325"/>
                  <a:pt x="112" y="325"/>
                  <a:pt x="112" y="325"/>
                </a:cubicBezTo>
                <a:cubicBezTo>
                  <a:pt x="107" y="301"/>
                  <a:pt x="108" y="271"/>
                  <a:pt x="114" y="248"/>
                </a:cubicBezTo>
                <a:cubicBezTo>
                  <a:pt x="146" y="120"/>
                  <a:pt x="286" y="48"/>
                  <a:pt x="425" y="48"/>
                </a:cubicBezTo>
                <a:cubicBezTo>
                  <a:pt x="597" y="48"/>
                  <a:pt x="767" y="158"/>
                  <a:pt x="729" y="41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false" compatLnSpc="true"/>
          <a:lstStyle/>
          <a:p>
            <a:endParaRPr lang="id-ID">
              <a:solidFill>
                <a:schemeClr val="bg1"/>
              </a:solidFill>
              <a:latin typeface="字魂59号-创粗黑" panose="00000500000000000000" charset="-122"/>
              <a:ea typeface="字魂59号-创粗黑" panose="00000500000000000000" charset="-122"/>
            </a:endParaRPr>
          </a:p>
        </p:txBody>
      </p:sp>
      <p:sp>
        <p:nvSpPr>
          <p:cNvPr id="18" name="Freeform 6"/>
          <p:cNvSpPr/>
          <p:nvPr/>
        </p:nvSpPr>
        <p:spPr bwMode="auto">
          <a:xfrm>
            <a:off x="6928101" y="2043017"/>
            <a:ext cx="262494" cy="213950"/>
          </a:xfrm>
          <a:custGeom>
            <a:avLst/>
            <a:gdLst>
              <a:gd name="T0" fmla="*/ 367 w 554"/>
              <a:gd name="T1" fmla="*/ 21 h 452"/>
              <a:gd name="T2" fmla="*/ 325 w 554"/>
              <a:gd name="T3" fmla="*/ 5 h 452"/>
              <a:gd name="T4" fmla="*/ 298 w 554"/>
              <a:gd name="T5" fmla="*/ 11 h 452"/>
              <a:gd name="T6" fmla="*/ 267 w 554"/>
              <a:gd name="T7" fmla="*/ 0 h 452"/>
              <a:gd name="T8" fmla="*/ 243 w 554"/>
              <a:gd name="T9" fmla="*/ 7 h 452"/>
              <a:gd name="T10" fmla="*/ 223 w 554"/>
              <a:gd name="T11" fmla="*/ 5 h 452"/>
              <a:gd name="T12" fmla="*/ 168 w 554"/>
              <a:gd name="T13" fmla="*/ 24 h 452"/>
              <a:gd name="T14" fmla="*/ 163 w 554"/>
              <a:gd name="T15" fmla="*/ 24 h 452"/>
              <a:gd name="T16" fmla="*/ 96 w 554"/>
              <a:gd name="T17" fmla="*/ 54 h 452"/>
              <a:gd name="T18" fmla="*/ 38 w 554"/>
              <a:gd name="T19" fmla="*/ 123 h 452"/>
              <a:gd name="T20" fmla="*/ 15 w 554"/>
              <a:gd name="T21" fmla="*/ 156 h 452"/>
              <a:gd name="T22" fmla="*/ 15 w 554"/>
              <a:gd name="T23" fmla="*/ 161 h 452"/>
              <a:gd name="T24" fmla="*/ 0 w 554"/>
              <a:gd name="T25" fmla="*/ 210 h 452"/>
              <a:gd name="T26" fmla="*/ 39 w 554"/>
              <a:gd name="T27" fmla="*/ 282 h 452"/>
              <a:gd name="T28" fmla="*/ 103 w 554"/>
              <a:gd name="T29" fmla="*/ 327 h 452"/>
              <a:gd name="T30" fmla="*/ 135 w 554"/>
              <a:gd name="T31" fmla="*/ 319 h 452"/>
              <a:gd name="T32" fmla="*/ 177 w 554"/>
              <a:gd name="T33" fmla="*/ 344 h 452"/>
              <a:gd name="T34" fmla="*/ 260 w 554"/>
              <a:gd name="T35" fmla="*/ 403 h 452"/>
              <a:gd name="T36" fmla="*/ 296 w 554"/>
              <a:gd name="T37" fmla="*/ 395 h 452"/>
              <a:gd name="T38" fmla="*/ 391 w 554"/>
              <a:gd name="T39" fmla="*/ 452 h 452"/>
              <a:gd name="T40" fmla="*/ 492 w 554"/>
              <a:gd name="T41" fmla="*/ 382 h 452"/>
              <a:gd name="T42" fmla="*/ 549 w 554"/>
              <a:gd name="T43" fmla="*/ 287 h 452"/>
              <a:gd name="T44" fmla="*/ 547 w 554"/>
              <a:gd name="T45" fmla="*/ 267 h 452"/>
              <a:gd name="T46" fmla="*/ 554 w 554"/>
              <a:gd name="T47" fmla="*/ 235 h 452"/>
              <a:gd name="T48" fmla="*/ 536 w 554"/>
              <a:gd name="T49" fmla="*/ 185 h 452"/>
              <a:gd name="T50" fmla="*/ 537 w 554"/>
              <a:gd name="T51" fmla="*/ 174 h 452"/>
              <a:gd name="T52" fmla="*/ 493 w 554"/>
              <a:gd name="T53" fmla="*/ 106 h 452"/>
              <a:gd name="T54" fmla="*/ 367 w 554"/>
              <a:gd name="T55" fmla="*/ 21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54" h="452">
                <a:moveTo>
                  <a:pt x="367" y="21"/>
                </a:moveTo>
                <a:cubicBezTo>
                  <a:pt x="356" y="11"/>
                  <a:pt x="341" y="5"/>
                  <a:pt x="325" y="5"/>
                </a:cubicBezTo>
                <a:cubicBezTo>
                  <a:pt x="315" y="5"/>
                  <a:pt x="306" y="7"/>
                  <a:pt x="298" y="11"/>
                </a:cubicBezTo>
                <a:cubicBezTo>
                  <a:pt x="289" y="4"/>
                  <a:pt x="279" y="0"/>
                  <a:pt x="267" y="0"/>
                </a:cubicBezTo>
                <a:cubicBezTo>
                  <a:pt x="258" y="0"/>
                  <a:pt x="250" y="3"/>
                  <a:pt x="243" y="7"/>
                </a:cubicBezTo>
                <a:cubicBezTo>
                  <a:pt x="237" y="5"/>
                  <a:pt x="230" y="5"/>
                  <a:pt x="223" y="5"/>
                </a:cubicBezTo>
                <a:cubicBezTo>
                  <a:pt x="203" y="5"/>
                  <a:pt x="183" y="12"/>
                  <a:pt x="168" y="24"/>
                </a:cubicBezTo>
                <a:cubicBezTo>
                  <a:pt x="166" y="24"/>
                  <a:pt x="165" y="24"/>
                  <a:pt x="163" y="24"/>
                </a:cubicBezTo>
                <a:cubicBezTo>
                  <a:pt x="136" y="24"/>
                  <a:pt x="112" y="36"/>
                  <a:pt x="96" y="54"/>
                </a:cubicBezTo>
                <a:cubicBezTo>
                  <a:pt x="63" y="60"/>
                  <a:pt x="38" y="89"/>
                  <a:pt x="38" y="123"/>
                </a:cubicBezTo>
                <a:cubicBezTo>
                  <a:pt x="24" y="128"/>
                  <a:pt x="15" y="141"/>
                  <a:pt x="15" y="156"/>
                </a:cubicBezTo>
                <a:cubicBezTo>
                  <a:pt x="15" y="158"/>
                  <a:pt x="15" y="159"/>
                  <a:pt x="15" y="161"/>
                </a:cubicBezTo>
                <a:cubicBezTo>
                  <a:pt x="6" y="175"/>
                  <a:pt x="0" y="192"/>
                  <a:pt x="0" y="210"/>
                </a:cubicBezTo>
                <a:cubicBezTo>
                  <a:pt x="0" y="240"/>
                  <a:pt x="16" y="266"/>
                  <a:pt x="39" y="282"/>
                </a:cubicBezTo>
                <a:cubicBezTo>
                  <a:pt x="48" y="308"/>
                  <a:pt x="74" y="327"/>
                  <a:pt x="103" y="327"/>
                </a:cubicBezTo>
                <a:cubicBezTo>
                  <a:pt x="115" y="327"/>
                  <a:pt x="126" y="324"/>
                  <a:pt x="135" y="319"/>
                </a:cubicBezTo>
                <a:cubicBezTo>
                  <a:pt x="145" y="332"/>
                  <a:pt x="160" y="341"/>
                  <a:pt x="177" y="344"/>
                </a:cubicBezTo>
                <a:cubicBezTo>
                  <a:pt x="189" y="378"/>
                  <a:pt x="222" y="403"/>
                  <a:pt x="260" y="403"/>
                </a:cubicBezTo>
                <a:cubicBezTo>
                  <a:pt x="273" y="403"/>
                  <a:pt x="285" y="400"/>
                  <a:pt x="296" y="395"/>
                </a:cubicBezTo>
                <a:cubicBezTo>
                  <a:pt x="314" y="429"/>
                  <a:pt x="350" y="452"/>
                  <a:pt x="391" y="452"/>
                </a:cubicBezTo>
                <a:cubicBezTo>
                  <a:pt x="437" y="452"/>
                  <a:pt x="477" y="423"/>
                  <a:pt x="492" y="382"/>
                </a:cubicBezTo>
                <a:cubicBezTo>
                  <a:pt x="526" y="364"/>
                  <a:pt x="549" y="328"/>
                  <a:pt x="549" y="287"/>
                </a:cubicBezTo>
                <a:cubicBezTo>
                  <a:pt x="549" y="280"/>
                  <a:pt x="548" y="274"/>
                  <a:pt x="547" y="267"/>
                </a:cubicBezTo>
                <a:cubicBezTo>
                  <a:pt x="552" y="257"/>
                  <a:pt x="554" y="246"/>
                  <a:pt x="554" y="235"/>
                </a:cubicBezTo>
                <a:cubicBezTo>
                  <a:pt x="554" y="216"/>
                  <a:pt x="547" y="199"/>
                  <a:pt x="536" y="185"/>
                </a:cubicBezTo>
                <a:cubicBezTo>
                  <a:pt x="536" y="182"/>
                  <a:pt x="537" y="178"/>
                  <a:pt x="537" y="174"/>
                </a:cubicBezTo>
                <a:cubicBezTo>
                  <a:pt x="537" y="144"/>
                  <a:pt x="519" y="118"/>
                  <a:pt x="493" y="106"/>
                </a:cubicBezTo>
                <a:cubicBezTo>
                  <a:pt x="472" y="57"/>
                  <a:pt x="423" y="22"/>
                  <a:pt x="367" y="2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false" compatLnSpc="true"/>
          <a:lstStyle/>
          <a:p>
            <a:endParaRPr lang="id-ID">
              <a:solidFill>
                <a:schemeClr val="bg1"/>
              </a:solidFill>
              <a:latin typeface="字魂59号-创粗黑" panose="00000500000000000000" charset="-122"/>
              <a:ea typeface="字魂59号-创粗黑" panose="00000500000000000000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6652285" y="1859034"/>
            <a:ext cx="5075570" cy="100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参与调查的绝大部分货车司机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(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98.34%)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育有子女，其中仅有一个子女的约占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41.76%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，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51.11%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有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2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个子女，有三个及以上子女的约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5.47%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198117" y="1155033"/>
            <a:ext cx="5604581" cy="495657"/>
            <a:chOff x="1086644" y="2119251"/>
            <a:chExt cx="2709751" cy="495657"/>
          </a:xfrm>
        </p:grpSpPr>
        <p:sp>
          <p:nvSpPr>
            <p:cNvPr id="23" name="平行四边形 22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24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pPr lvl="0" algn="ctr">
                <a:defRPr/>
              </a:pPr>
              <a:r>
                <a:rPr lang="zh-CN" altLang="en-US" sz="2000" b="1" kern="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rPr>
                <a:t>婚姻状况</a:t>
              </a:r>
              <a:endParaRPr lang="zh-CN" altLang="en-US" sz="20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POSans M" panose="00020600040101010101" pitchFamily="18" charset="-122"/>
              </a:endParaRPr>
            </a:p>
          </p:txBody>
        </p:sp>
      </p:grpSp>
      <p:sp>
        <p:nvSpPr>
          <p:cNvPr id="26" name="矩形 25"/>
          <p:cNvSpPr/>
          <p:nvPr/>
        </p:nvSpPr>
        <p:spPr>
          <a:xfrm>
            <a:off x="387266" y="1859034"/>
            <a:ext cx="5075570" cy="6880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本次参与调查的货车司机中，九成以上为已婚，共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1571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人，占比约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90.6%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022619" y="249049"/>
            <a:ext cx="33704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2F8BE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货车司机从业状况调查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2F8BE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aphicFrame>
        <p:nvGraphicFramePr>
          <p:cNvPr id="2" name="图表 1"/>
          <p:cNvGraphicFramePr/>
          <p:nvPr/>
        </p:nvGraphicFramePr>
        <p:xfrm>
          <a:off x="464143" y="2913169"/>
          <a:ext cx="5212757" cy="3695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3" name="图表 2"/>
          <p:cNvGraphicFramePr/>
          <p:nvPr/>
        </p:nvGraphicFramePr>
        <p:xfrm>
          <a:off x="6795716" y="3165859"/>
          <a:ext cx="4686050" cy="3125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5971433" y="1036968"/>
            <a:ext cx="6220567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272717" y="220078"/>
            <a:ext cx="742447" cy="582027"/>
            <a:chOff x="272717" y="220078"/>
            <a:chExt cx="742447" cy="582027"/>
          </a:xfrm>
        </p:grpSpPr>
        <p:sp>
          <p:nvSpPr>
            <p:cNvPr id="5" name="圆: 空心 4"/>
            <p:cNvSpPr/>
            <p:nvPr/>
          </p:nvSpPr>
          <p:spPr>
            <a:xfrm>
              <a:off x="481263" y="220078"/>
              <a:ext cx="533901" cy="533901"/>
            </a:xfrm>
            <a:prstGeom prst="donut">
              <a:avLst/>
            </a:prstGeom>
            <a:gradFill flip="none" rotWithShape="true"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272717" y="573006"/>
              <a:ext cx="229099" cy="229099"/>
            </a:xfrm>
            <a:prstGeom prst="ellipse">
              <a:avLst/>
            </a:prstGeom>
            <a:gradFill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</p:grpSp>
      <p:sp>
        <p:nvSpPr>
          <p:cNvPr id="38" name="矩形 37"/>
          <p:cNvSpPr/>
          <p:nvPr/>
        </p:nvSpPr>
        <p:spPr>
          <a:xfrm>
            <a:off x="9503" y="1036968"/>
            <a:ext cx="5942052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grpSp>
        <p:nvGrpSpPr>
          <p:cNvPr id="39" name="组合 38"/>
          <p:cNvGrpSpPr/>
          <p:nvPr/>
        </p:nvGrpSpPr>
        <p:grpSpPr>
          <a:xfrm>
            <a:off x="6418470" y="1288456"/>
            <a:ext cx="5278507" cy="495657"/>
            <a:chOff x="1086644" y="2119251"/>
            <a:chExt cx="2709751" cy="495657"/>
          </a:xfrm>
        </p:grpSpPr>
        <p:sp>
          <p:nvSpPr>
            <p:cNvPr id="54" name="平行四边形 53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55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r>
                <a:rPr lang="zh-CN" altLang="en-US" sz="2000" b="1" kern="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rPr>
                <a:t>养老保险参保情况</a:t>
              </a:r>
              <a:endParaRPr lang="zh-CN" altLang="en-US" sz="20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POSans M" panose="00020600040101010101" pitchFamily="18" charset="-122"/>
              </a:endParaRPr>
            </a:p>
          </p:txBody>
        </p:sp>
      </p:grpSp>
      <p:sp>
        <p:nvSpPr>
          <p:cNvPr id="36" name="Freeform 5"/>
          <p:cNvSpPr>
            <a:spLocks noEditPoints="true"/>
          </p:cNvSpPr>
          <p:nvPr/>
        </p:nvSpPr>
        <p:spPr bwMode="auto">
          <a:xfrm>
            <a:off x="535905" y="2060736"/>
            <a:ext cx="444722" cy="506754"/>
          </a:xfrm>
          <a:custGeom>
            <a:avLst/>
            <a:gdLst>
              <a:gd name="T0" fmla="*/ 578 w 786"/>
              <a:gd name="T1" fmla="*/ 28 h 896"/>
              <a:gd name="T2" fmla="*/ 205 w 786"/>
              <a:gd name="T3" fmla="*/ 59 h 896"/>
              <a:gd name="T4" fmla="*/ 67 w 786"/>
              <a:gd name="T5" fmla="*/ 236 h 896"/>
              <a:gd name="T6" fmla="*/ 68 w 786"/>
              <a:gd name="T7" fmla="*/ 346 h 896"/>
              <a:gd name="T8" fmla="*/ 70 w 786"/>
              <a:gd name="T9" fmla="*/ 356 h 896"/>
              <a:gd name="T10" fmla="*/ 39 w 786"/>
              <a:gd name="T11" fmla="*/ 406 h 896"/>
              <a:gd name="T12" fmla="*/ 14 w 786"/>
              <a:gd name="T13" fmla="*/ 441 h 896"/>
              <a:gd name="T14" fmla="*/ 14 w 786"/>
              <a:gd name="T15" fmla="*/ 442 h 896"/>
              <a:gd name="T16" fmla="*/ 36 w 786"/>
              <a:gd name="T17" fmla="*/ 540 h 896"/>
              <a:gd name="T18" fmla="*/ 50 w 786"/>
              <a:gd name="T19" fmla="*/ 587 h 896"/>
              <a:gd name="T20" fmla="*/ 75 w 786"/>
              <a:gd name="T21" fmla="*/ 649 h 896"/>
              <a:gd name="T22" fmla="*/ 74 w 786"/>
              <a:gd name="T23" fmla="*/ 694 h 896"/>
              <a:gd name="T24" fmla="*/ 169 w 786"/>
              <a:gd name="T25" fmla="*/ 773 h 896"/>
              <a:gd name="T26" fmla="*/ 244 w 786"/>
              <a:gd name="T27" fmla="*/ 830 h 896"/>
              <a:gd name="T28" fmla="*/ 618 w 786"/>
              <a:gd name="T29" fmla="*/ 896 h 896"/>
              <a:gd name="T30" fmla="*/ 686 w 786"/>
              <a:gd name="T31" fmla="*/ 814 h 896"/>
              <a:gd name="T32" fmla="*/ 664 w 786"/>
              <a:gd name="T33" fmla="*/ 637 h 896"/>
              <a:gd name="T34" fmla="*/ 777 w 786"/>
              <a:gd name="T35" fmla="*/ 417 h 896"/>
              <a:gd name="T36" fmla="*/ 706 w 786"/>
              <a:gd name="T37" fmla="*/ 118 h 896"/>
              <a:gd name="T38" fmla="*/ 627 w 786"/>
              <a:gd name="T39" fmla="*/ 606 h 896"/>
              <a:gd name="T40" fmla="*/ 639 w 786"/>
              <a:gd name="T41" fmla="*/ 823 h 896"/>
              <a:gd name="T42" fmla="*/ 618 w 786"/>
              <a:gd name="T43" fmla="*/ 847 h 896"/>
              <a:gd name="T44" fmla="*/ 292 w 786"/>
              <a:gd name="T45" fmla="*/ 827 h 896"/>
              <a:gd name="T46" fmla="*/ 260 w 786"/>
              <a:gd name="T47" fmla="*/ 706 h 896"/>
              <a:gd name="T48" fmla="*/ 169 w 786"/>
              <a:gd name="T49" fmla="*/ 725 h 896"/>
              <a:gd name="T50" fmla="*/ 101 w 786"/>
              <a:gd name="T51" fmla="*/ 604 h 896"/>
              <a:gd name="T52" fmla="*/ 110 w 786"/>
              <a:gd name="T53" fmla="*/ 568 h 896"/>
              <a:gd name="T54" fmla="*/ 86 w 786"/>
              <a:gd name="T55" fmla="*/ 555 h 896"/>
              <a:gd name="T56" fmla="*/ 94 w 786"/>
              <a:gd name="T57" fmla="*/ 519 h 896"/>
              <a:gd name="T58" fmla="*/ 65 w 786"/>
              <a:gd name="T59" fmla="*/ 501 h 896"/>
              <a:gd name="T60" fmla="*/ 55 w 786"/>
              <a:gd name="T61" fmla="*/ 467 h 896"/>
              <a:gd name="T62" fmla="*/ 112 w 786"/>
              <a:gd name="T63" fmla="*/ 381 h 896"/>
              <a:gd name="T64" fmla="*/ 115 w 786"/>
              <a:gd name="T65" fmla="*/ 335 h 896"/>
              <a:gd name="T66" fmla="*/ 114 w 786"/>
              <a:gd name="T67" fmla="*/ 248 h 896"/>
              <a:gd name="T68" fmla="*/ 729 w 786"/>
              <a:gd name="T69" fmla="*/ 410 h 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786" h="896">
                <a:moveTo>
                  <a:pt x="706" y="118"/>
                </a:moveTo>
                <a:cubicBezTo>
                  <a:pt x="672" y="79"/>
                  <a:pt x="629" y="49"/>
                  <a:pt x="578" y="28"/>
                </a:cubicBezTo>
                <a:cubicBezTo>
                  <a:pt x="531" y="10"/>
                  <a:pt x="478" y="0"/>
                  <a:pt x="425" y="0"/>
                </a:cubicBezTo>
                <a:cubicBezTo>
                  <a:pt x="346" y="0"/>
                  <a:pt x="268" y="21"/>
                  <a:pt x="205" y="59"/>
                </a:cubicBezTo>
                <a:cubicBezTo>
                  <a:pt x="171" y="79"/>
                  <a:pt x="142" y="104"/>
                  <a:pt x="119" y="133"/>
                </a:cubicBezTo>
                <a:cubicBezTo>
                  <a:pt x="94" y="164"/>
                  <a:pt x="77" y="198"/>
                  <a:pt x="67" y="236"/>
                </a:cubicBezTo>
                <a:cubicBezTo>
                  <a:pt x="59" y="268"/>
                  <a:pt x="58" y="305"/>
                  <a:pt x="65" y="335"/>
                </a:cubicBezTo>
                <a:cubicBezTo>
                  <a:pt x="68" y="346"/>
                  <a:pt x="68" y="346"/>
                  <a:pt x="68" y="346"/>
                </a:cubicBezTo>
                <a:cubicBezTo>
                  <a:pt x="68" y="349"/>
                  <a:pt x="69" y="352"/>
                  <a:pt x="70" y="354"/>
                </a:cubicBezTo>
                <a:cubicBezTo>
                  <a:pt x="70" y="355"/>
                  <a:pt x="70" y="356"/>
                  <a:pt x="70" y="356"/>
                </a:cubicBezTo>
                <a:cubicBezTo>
                  <a:pt x="68" y="360"/>
                  <a:pt x="68" y="360"/>
                  <a:pt x="68" y="360"/>
                </a:cubicBezTo>
                <a:cubicBezTo>
                  <a:pt x="61" y="375"/>
                  <a:pt x="50" y="390"/>
                  <a:pt x="39" y="406"/>
                </a:cubicBezTo>
                <a:cubicBezTo>
                  <a:pt x="31" y="417"/>
                  <a:pt x="22" y="428"/>
                  <a:pt x="14" y="441"/>
                </a:cubicBezTo>
                <a:cubicBezTo>
                  <a:pt x="14" y="441"/>
                  <a:pt x="14" y="441"/>
                  <a:pt x="14" y="441"/>
                </a:cubicBezTo>
                <a:cubicBezTo>
                  <a:pt x="14" y="441"/>
                  <a:pt x="14" y="441"/>
                  <a:pt x="14" y="441"/>
                </a:cubicBezTo>
                <a:cubicBezTo>
                  <a:pt x="14" y="442"/>
                  <a:pt x="14" y="442"/>
                  <a:pt x="14" y="442"/>
                </a:cubicBezTo>
                <a:cubicBezTo>
                  <a:pt x="3" y="459"/>
                  <a:pt x="0" y="481"/>
                  <a:pt x="6" y="501"/>
                </a:cubicBezTo>
                <a:cubicBezTo>
                  <a:pt x="11" y="517"/>
                  <a:pt x="22" y="531"/>
                  <a:pt x="36" y="540"/>
                </a:cubicBezTo>
                <a:cubicBezTo>
                  <a:pt x="35" y="553"/>
                  <a:pt x="37" y="565"/>
                  <a:pt x="43" y="576"/>
                </a:cubicBezTo>
                <a:cubicBezTo>
                  <a:pt x="45" y="580"/>
                  <a:pt x="47" y="584"/>
                  <a:pt x="50" y="587"/>
                </a:cubicBezTo>
                <a:cubicBezTo>
                  <a:pt x="48" y="603"/>
                  <a:pt x="52" y="619"/>
                  <a:pt x="62" y="632"/>
                </a:cubicBezTo>
                <a:cubicBezTo>
                  <a:pt x="75" y="649"/>
                  <a:pt x="75" y="649"/>
                  <a:pt x="75" y="649"/>
                </a:cubicBezTo>
                <a:cubicBezTo>
                  <a:pt x="75" y="652"/>
                  <a:pt x="75" y="654"/>
                  <a:pt x="74" y="657"/>
                </a:cubicBezTo>
                <a:cubicBezTo>
                  <a:pt x="74" y="667"/>
                  <a:pt x="73" y="680"/>
                  <a:pt x="74" y="694"/>
                </a:cubicBezTo>
                <a:cubicBezTo>
                  <a:pt x="77" y="715"/>
                  <a:pt x="85" y="732"/>
                  <a:pt x="97" y="746"/>
                </a:cubicBezTo>
                <a:cubicBezTo>
                  <a:pt x="114" y="764"/>
                  <a:pt x="139" y="773"/>
                  <a:pt x="169" y="773"/>
                </a:cubicBezTo>
                <a:cubicBezTo>
                  <a:pt x="189" y="773"/>
                  <a:pt x="212" y="769"/>
                  <a:pt x="240" y="761"/>
                </a:cubicBezTo>
                <a:cubicBezTo>
                  <a:pt x="241" y="779"/>
                  <a:pt x="243" y="801"/>
                  <a:pt x="244" y="830"/>
                </a:cubicBezTo>
                <a:cubicBezTo>
                  <a:pt x="246" y="867"/>
                  <a:pt x="276" y="896"/>
                  <a:pt x="313" y="896"/>
                </a:cubicBezTo>
                <a:cubicBezTo>
                  <a:pt x="618" y="896"/>
                  <a:pt x="618" y="896"/>
                  <a:pt x="618" y="896"/>
                </a:cubicBezTo>
                <a:cubicBezTo>
                  <a:pt x="638" y="896"/>
                  <a:pt x="658" y="887"/>
                  <a:pt x="671" y="871"/>
                </a:cubicBezTo>
                <a:cubicBezTo>
                  <a:pt x="684" y="855"/>
                  <a:pt x="690" y="834"/>
                  <a:pt x="686" y="814"/>
                </a:cubicBezTo>
                <a:cubicBezTo>
                  <a:pt x="658" y="658"/>
                  <a:pt x="658" y="658"/>
                  <a:pt x="658" y="658"/>
                </a:cubicBezTo>
                <a:cubicBezTo>
                  <a:pt x="657" y="650"/>
                  <a:pt x="659" y="643"/>
                  <a:pt x="664" y="637"/>
                </a:cubicBezTo>
                <a:cubicBezTo>
                  <a:pt x="686" y="610"/>
                  <a:pt x="712" y="578"/>
                  <a:pt x="733" y="541"/>
                </a:cubicBezTo>
                <a:cubicBezTo>
                  <a:pt x="756" y="501"/>
                  <a:pt x="770" y="460"/>
                  <a:pt x="777" y="417"/>
                </a:cubicBezTo>
                <a:cubicBezTo>
                  <a:pt x="786" y="355"/>
                  <a:pt x="784" y="298"/>
                  <a:pt x="772" y="247"/>
                </a:cubicBezTo>
                <a:cubicBezTo>
                  <a:pt x="759" y="198"/>
                  <a:pt x="737" y="154"/>
                  <a:pt x="706" y="118"/>
                </a:cubicBezTo>
                <a:close/>
                <a:moveTo>
                  <a:pt x="729" y="410"/>
                </a:moveTo>
                <a:cubicBezTo>
                  <a:pt x="717" y="491"/>
                  <a:pt x="674" y="550"/>
                  <a:pt x="627" y="606"/>
                </a:cubicBezTo>
                <a:cubicBezTo>
                  <a:pt x="613" y="622"/>
                  <a:pt x="607" y="645"/>
                  <a:pt x="611" y="666"/>
                </a:cubicBezTo>
                <a:cubicBezTo>
                  <a:pt x="639" y="823"/>
                  <a:pt x="639" y="823"/>
                  <a:pt x="639" y="823"/>
                </a:cubicBezTo>
                <a:cubicBezTo>
                  <a:pt x="640" y="829"/>
                  <a:pt x="638" y="835"/>
                  <a:pt x="634" y="840"/>
                </a:cubicBezTo>
                <a:cubicBezTo>
                  <a:pt x="630" y="845"/>
                  <a:pt x="624" y="847"/>
                  <a:pt x="618" y="847"/>
                </a:cubicBezTo>
                <a:cubicBezTo>
                  <a:pt x="313" y="847"/>
                  <a:pt x="313" y="847"/>
                  <a:pt x="313" y="847"/>
                </a:cubicBezTo>
                <a:cubicBezTo>
                  <a:pt x="302" y="847"/>
                  <a:pt x="293" y="839"/>
                  <a:pt x="292" y="827"/>
                </a:cubicBezTo>
                <a:cubicBezTo>
                  <a:pt x="290" y="774"/>
                  <a:pt x="286" y="742"/>
                  <a:pt x="284" y="724"/>
                </a:cubicBezTo>
                <a:cubicBezTo>
                  <a:pt x="284" y="715"/>
                  <a:pt x="272" y="706"/>
                  <a:pt x="260" y="706"/>
                </a:cubicBezTo>
                <a:cubicBezTo>
                  <a:pt x="258" y="706"/>
                  <a:pt x="256" y="706"/>
                  <a:pt x="254" y="707"/>
                </a:cubicBezTo>
                <a:cubicBezTo>
                  <a:pt x="216" y="720"/>
                  <a:pt x="189" y="725"/>
                  <a:pt x="169" y="725"/>
                </a:cubicBezTo>
                <a:cubicBezTo>
                  <a:pt x="95" y="725"/>
                  <a:pt x="134" y="648"/>
                  <a:pt x="120" y="629"/>
                </a:cubicBezTo>
                <a:cubicBezTo>
                  <a:pt x="101" y="604"/>
                  <a:pt x="101" y="604"/>
                  <a:pt x="101" y="604"/>
                </a:cubicBezTo>
                <a:cubicBezTo>
                  <a:pt x="96" y="597"/>
                  <a:pt x="96" y="589"/>
                  <a:pt x="100" y="583"/>
                </a:cubicBezTo>
                <a:cubicBezTo>
                  <a:pt x="110" y="568"/>
                  <a:pt x="110" y="568"/>
                  <a:pt x="110" y="568"/>
                </a:cubicBezTo>
                <a:cubicBezTo>
                  <a:pt x="98" y="565"/>
                  <a:pt x="98" y="565"/>
                  <a:pt x="98" y="565"/>
                </a:cubicBezTo>
                <a:cubicBezTo>
                  <a:pt x="93" y="563"/>
                  <a:pt x="89" y="560"/>
                  <a:pt x="86" y="555"/>
                </a:cubicBezTo>
                <a:cubicBezTo>
                  <a:pt x="84" y="550"/>
                  <a:pt x="84" y="545"/>
                  <a:pt x="86" y="540"/>
                </a:cubicBezTo>
                <a:cubicBezTo>
                  <a:pt x="94" y="519"/>
                  <a:pt x="94" y="519"/>
                  <a:pt x="94" y="519"/>
                </a:cubicBezTo>
                <a:cubicBezTo>
                  <a:pt x="95" y="517"/>
                  <a:pt x="94" y="514"/>
                  <a:pt x="92" y="513"/>
                </a:cubicBezTo>
                <a:cubicBezTo>
                  <a:pt x="65" y="501"/>
                  <a:pt x="65" y="501"/>
                  <a:pt x="65" y="501"/>
                </a:cubicBezTo>
                <a:cubicBezTo>
                  <a:pt x="59" y="499"/>
                  <a:pt x="54" y="493"/>
                  <a:pt x="52" y="487"/>
                </a:cubicBezTo>
                <a:cubicBezTo>
                  <a:pt x="50" y="480"/>
                  <a:pt x="51" y="473"/>
                  <a:pt x="55" y="467"/>
                </a:cubicBezTo>
                <a:cubicBezTo>
                  <a:pt x="55" y="466"/>
                  <a:pt x="55" y="466"/>
                  <a:pt x="55" y="466"/>
                </a:cubicBezTo>
                <a:cubicBezTo>
                  <a:pt x="73" y="438"/>
                  <a:pt x="97" y="412"/>
                  <a:pt x="112" y="381"/>
                </a:cubicBezTo>
                <a:cubicBezTo>
                  <a:pt x="118" y="368"/>
                  <a:pt x="118" y="368"/>
                  <a:pt x="118" y="368"/>
                </a:cubicBezTo>
                <a:cubicBezTo>
                  <a:pt x="122" y="359"/>
                  <a:pt x="117" y="345"/>
                  <a:pt x="115" y="335"/>
                </a:cubicBezTo>
                <a:cubicBezTo>
                  <a:pt x="112" y="325"/>
                  <a:pt x="112" y="325"/>
                  <a:pt x="112" y="325"/>
                </a:cubicBezTo>
                <a:cubicBezTo>
                  <a:pt x="107" y="301"/>
                  <a:pt x="108" y="271"/>
                  <a:pt x="114" y="248"/>
                </a:cubicBezTo>
                <a:cubicBezTo>
                  <a:pt x="146" y="120"/>
                  <a:pt x="286" y="48"/>
                  <a:pt x="425" y="48"/>
                </a:cubicBezTo>
                <a:cubicBezTo>
                  <a:pt x="597" y="48"/>
                  <a:pt x="767" y="158"/>
                  <a:pt x="729" y="41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false" compatLnSpc="true"/>
          <a:lstStyle/>
          <a:p>
            <a:endParaRPr lang="id-ID">
              <a:solidFill>
                <a:schemeClr val="bg1"/>
              </a:solidFill>
              <a:latin typeface="字魂59号-创粗黑" panose="00000500000000000000" charset="-122"/>
              <a:ea typeface="字魂59号-创粗黑" panose="00000500000000000000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519939" y="2041546"/>
            <a:ext cx="5075570" cy="6880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参与调查的货车司机中约有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64.42%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购买了基本养老保险，约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31.2%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的司机未参保，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4.38%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不清楚自身参保情况。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98116" y="1283325"/>
            <a:ext cx="5604581" cy="495657"/>
            <a:chOff x="1086644" y="2119251"/>
            <a:chExt cx="2709751" cy="495657"/>
          </a:xfrm>
        </p:grpSpPr>
        <p:sp>
          <p:nvSpPr>
            <p:cNvPr id="8" name="平行四边形 7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10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pPr lvl="0" algn="ctr">
                <a:defRPr/>
              </a:pPr>
              <a:r>
                <a:rPr lang="zh-CN" altLang="en-US" sz="2000" b="1" kern="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rPr>
                <a:t>医疗保险参</a:t>
              </a:r>
              <a:r>
                <a:rPr lang="zh-CN" altLang="en-US" dirty="0"/>
                <a:t>保</a:t>
              </a:r>
              <a:r>
                <a:rPr lang="zh-CN" altLang="en-US" sz="2000" b="1" kern="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rPr>
                <a:t>情况</a:t>
              </a:r>
              <a:endParaRPr lang="zh-CN" altLang="en-US" sz="20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POSans M" panose="00020600040101010101" pitchFamily="18" charset="-122"/>
              </a:endParaRPr>
            </a:p>
          </p:txBody>
        </p:sp>
      </p:grpSp>
      <p:sp>
        <p:nvSpPr>
          <p:cNvPr id="13" name="矩形 12"/>
          <p:cNvSpPr/>
          <p:nvPr/>
        </p:nvSpPr>
        <p:spPr>
          <a:xfrm>
            <a:off x="513276" y="2041546"/>
            <a:ext cx="5075570" cy="100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本次参与调查的货车司机约有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80.57%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购买了基本医疗保险，约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14.88%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的司机未参保，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4.55%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不清楚自身参保情况。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22619" y="249049"/>
            <a:ext cx="33704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2F8BE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货车司机从业状况调查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2F8BE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aphicFrame>
        <p:nvGraphicFramePr>
          <p:cNvPr id="4" name="图表 3"/>
          <p:cNvGraphicFramePr/>
          <p:nvPr/>
        </p:nvGraphicFramePr>
        <p:xfrm>
          <a:off x="245428" y="3069344"/>
          <a:ext cx="5343418" cy="3431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2" name="图表 11"/>
          <p:cNvGraphicFramePr/>
          <p:nvPr/>
        </p:nvGraphicFramePr>
        <p:xfrm>
          <a:off x="6463030" y="2986988"/>
          <a:ext cx="5189386" cy="35142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/>
        </p:nvSpPr>
        <p:spPr>
          <a:xfrm>
            <a:off x="5971433" y="1036968"/>
            <a:ext cx="6220567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272717" y="220078"/>
            <a:ext cx="742447" cy="582027"/>
            <a:chOff x="272717" y="220078"/>
            <a:chExt cx="742447" cy="582027"/>
          </a:xfrm>
        </p:grpSpPr>
        <p:sp>
          <p:nvSpPr>
            <p:cNvPr id="5" name="圆: 空心 4"/>
            <p:cNvSpPr/>
            <p:nvPr/>
          </p:nvSpPr>
          <p:spPr>
            <a:xfrm>
              <a:off x="481263" y="220078"/>
              <a:ext cx="533901" cy="533901"/>
            </a:xfrm>
            <a:prstGeom prst="donut">
              <a:avLst/>
            </a:prstGeom>
            <a:gradFill flip="none" rotWithShape="true"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272717" y="573006"/>
              <a:ext cx="229099" cy="229099"/>
            </a:xfrm>
            <a:prstGeom prst="ellipse">
              <a:avLst/>
            </a:prstGeom>
            <a:gradFill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</p:grpSp>
      <p:sp>
        <p:nvSpPr>
          <p:cNvPr id="38" name="矩形 37"/>
          <p:cNvSpPr/>
          <p:nvPr/>
        </p:nvSpPr>
        <p:spPr>
          <a:xfrm>
            <a:off x="29381" y="1036968"/>
            <a:ext cx="5942052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grpSp>
        <p:nvGrpSpPr>
          <p:cNvPr id="113" name="组合 112"/>
          <p:cNvGrpSpPr/>
          <p:nvPr/>
        </p:nvGrpSpPr>
        <p:grpSpPr>
          <a:xfrm>
            <a:off x="192556" y="1273902"/>
            <a:ext cx="5604581" cy="495657"/>
            <a:chOff x="1086644" y="2119251"/>
            <a:chExt cx="2709751" cy="495657"/>
          </a:xfrm>
        </p:grpSpPr>
        <p:sp>
          <p:nvSpPr>
            <p:cNvPr id="114" name="平行四边形 113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115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pPr lvl="0" algn="ctr">
                <a:defRPr/>
              </a:pPr>
              <a:r>
                <a:rPr lang="zh-CN" altLang="en-US" sz="2000" b="1" kern="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rPr>
                <a:t>参加健康体检的频率</a:t>
              </a:r>
              <a:endParaRPr lang="zh-CN" altLang="en-US" sz="20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POSans M" panose="00020600040101010101" pitchFamily="18" charset="-122"/>
              </a:endParaRPr>
            </a:p>
          </p:txBody>
        </p:sp>
      </p:grpSp>
      <p:sp>
        <p:nvSpPr>
          <p:cNvPr id="3" name="矩形 2"/>
          <p:cNvSpPr/>
          <p:nvPr/>
        </p:nvSpPr>
        <p:spPr>
          <a:xfrm>
            <a:off x="239867" y="1879392"/>
            <a:ext cx="5509953" cy="100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本次参与调查的货车司机中有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39.5%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每年进行一次健康体检，体检随机无规律的司机占约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29.64%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，从不参加体检的有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321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人，占比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18.51%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graphicFrame>
        <p:nvGraphicFramePr>
          <p:cNvPr id="7" name="表格 6"/>
          <p:cNvGraphicFramePr>
            <a:graphicFrameLocks noGrp="true"/>
          </p:cNvGraphicFramePr>
          <p:nvPr/>
        </p:nvGraphicFramePr>
        <p:xfrm>
          <a:off x="6371603" y="2933526"/>
          <a:ext cx="5453713" cy="3794989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2155158"/>
                <a:gridCol w="1480651"/>
                <a:gridCol w="1817904"/>
              </a:tblGrid>
              <a:tr h="31451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选项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rgbClr val="2182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小计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rgbClr val="2182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比例</a:t>
                      </a:r>
                      <a:endParaRPr lang="zh-CN" altLang="en-US" sz="1600" dirty="0"/>
                    </a:p>
                  </a:txBody>
                  <a:tcPr anchor="ctr">
                    <a:solidFill>
                      <a:srgbClr val="2182EB"/>
                    </a:solidFill>
                  </a:tcPr>
                </a:tc>
              </a:tr>
              <a:tr h="31451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颈椎病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EAF2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1224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EAF2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70.59%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EAF2FE"/>
                    </a:solidFill>
                  </a:tcPr>
                </a:tc>
              </a:tr>
              <a:tr h="31451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腰痛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A8D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1217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A8D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70.18%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A8D4FB"/>
                    </a:solidFill>
                  </a:tcPr>
                </a:tc>
              </a:tr>
              <a:tr h="31451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胃病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EAF2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859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EAF2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49.54%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EAF2FE"/>
                    </a:solidFill>
                  </a:tcPr>
                </a:tc>
              </a:tr>
              <a:tr h="31451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肩周炎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A8D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732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A8D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42.21%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A8D4FB"/>
                    </a:solidFill>
                  </a:tcPr>
                </a:tc>
              </a:tr>
              <a:tr h="31451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前列腺炎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EAF2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571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EAF2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32.93%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EAF2FE"/>
                    </a:solidFill>
                  </a:tcPr>
                </a:tc>
              </a:tr>
              <a:tr h="31451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三高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A8D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452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A8D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26.07%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A8D4FB"/>
                    </a:solidFill>
                  </a:tcPr>
                </a:tc>
              </a:tr>
              <a:tr h="31451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尿结石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EAF2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334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EAF2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19.26%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EAF2FE"/>
                    </a:solidFill>
                  </a:tcPr>
                </a:tc>
              </a:tr>
              <a:tr h="31451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头痛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A8D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334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A8D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19.26%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A8D4FB"/>
                    </a:solidFill>
                  </a:tcPr>
                </a:tc>
              </a:tr>
              <a:tr h="31451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感冒发烧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EAF2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331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EAF2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19.09%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EAF2FE"/>
                    </a:solidFill>
                  </a:tcPr>
                </a:tc>
              </a:tr>
              <a:tr h="31451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低血糖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A8D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206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A8D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11.88%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A8D4FB"/>
                    </a:solidFill>
                  </a:tcPr>
                </a:tc>
              </a:tr>
              <a:tr h="31451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其他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AF2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31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EAF2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1.79%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rgbClr val="EAF2FE"/>
                    </a:solidFill>
                  </a:tcPr>
                </a:tc>
              </a:tr>
            </a:tbl>
          </a:graphicData>
        </a:graphic>
      </p:graphicFrame>
      <p:sp>
        <p:nvSpPr>
          <p:cNvPr id="13" name="文本框 12"/>
          <p:cNvSpPr txBox="true"/>
          <p:nvPr/>
        </p:nvSpPr>
        <p:spPr>
          <a:xfrm>
            <a:off x="6220216" y="1856832"/>
            <a:ext cx="5557269" cy="1054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500"/>
              </a:lnSpc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参与调查的货车司机中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，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70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以上反映受腰痛和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颈椎病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困扰，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45%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以上遇到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胃病问题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，因职业特点，肩周炎、前列腺炎的比例也相对较高。</a:t>
            </a:r>
            <a:endParaRPr lang="zh-CN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22619" y="249049"/>
            <a:ext cx="33704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2F8BE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货车司机从业状况调查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2F8BE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6172904" y="1273902"/>
            <a:ext cx="5604581" cy="495657"/>
            <a:chOff x="1086644" y="2119251"/>
            <a:chExt cx="2709751" cy="495657"/>
          </a:xfrm>
        </p:grpSpPr>
        <p:sp>
          <p:nvSpPr>
            <p:cNvPr id="16" name="平行四边形 15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17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r>
                <a:rPr lang="zh-CN" altLang="en-US" dirty="0">
                  <a:sym typeface="字魂58号-创中黑" panose="00000500000000000000" pitchFamily="2" charset="-122"/>
                </a:rPr>
                <a:t>困扰货车司机的疾病</a:t>
              </a:r>
              <a:r>
                <a:rPr lang="en-US" altLang="zh-CN" dirty="0">
                  <a:sym typeface="字魂58号-创中黑" panose="00000500000000000000" pitchFamily="2" charset="-122"/>
                </a:rPr>
                <a:t>(</a:t>
              </a:r>
              <a:r>
                <a:rPr lang="zh-CN" altLang="en-US" dirty="0">
                  <a:sym typeface="字魂58号-创中黑" panose="00000500000000000000" pitchFamily="2" charset="-122"/>
                </a:rPr>
                <a:t>多选</a:t>
              </a:r>
              <a:r>
                <a:rPr lang="en-US" altLang="zh-CN" dirty="0">
                  <a:sym typeface="字魂58号-创中黑" panose="00000500000000000000" pitchFamily="2" charset="-122"/>
                </a:rPr>
                <a:t>)</a:t>
              </a:r>
              <a:endParaRPr lang="id-ID" altLang="zh-CN" dirty="0">
                <a:sym typeface="字魂58号-创中黑" panose="00000500000000000000" pitchFamily="2" charset="-122"/>
              </a:endParaRPr>
            </a:p>
          </p:txBody>
        </p:sp>
      </p:grpSp>
      <p:graphicFrame>
        <p:nvGraphicFramePr>
          <p:cNvPr id="4" name="图表 3"/>
          <p:cNvGraphicFramePr/>
          <p:nvPr/>
        </p:nvGraphicFramePr>
        <p:xfrm>
          <a:off x="272716" y="2888001"/>
          <a:ext cx="5449933" cy="3749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/>
        </p:nvGrpSpPr>
        <p:grpSpPr>
          <a:xfrm>
            <a:off x="272717" y="220078"/>
            <a:ext cx="742447" cy="582027"/>
            <a:chOff x="272717" y="220078"/>
            <a:chExt cx="742447" cy="582027"/>
          </a:xfrm>
        </p:grpSpPr>
        <p:sp>
          <p:nvSpPr>
            <p:cNvPr id="5" name="圆: 空心 4"/>
            <p:cNvSpPr/>
            <p:nvPr/>
          </p:nvSpPr>
          <p:spPr>
            <a:xfrm>
              <a:off x="481263" y="220078"/>
              <a:ext cx="533901" cy="533901"/>
            </a:xfrm>
            <a:prstGeom prst="donut">
              <a:avLst/>
            </a:prstGeom>
            <a:gradFill flip="none" rotWithShape="true"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272717" y="573006"/>
              <a:ext cx="229099" cy="229099"/>
            </a:xfrm>
            <a:prstGeom prst="ellipse">
              <a:avLst/>
            </a:prstGeom>
            <a:gradFill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</p:grpSp>
      <p:sp>
        <p:nvSpPr>
          <p:cNvPr id="36" name="Freeform 5"/>
          <p:cNvSpPr>
            <a:spLocks noEditPoints="true"/>
          </p:cNvSpPr>
          <p:nvPr/>
        </p:nvSpPr>
        <p:spPr bwMode="auto">
          <a:xfrm>
            <a:off x="535905" y="2060736"/>
            <a:ext cx="444722" cy="506754"/>
          </a:xfrm>
          <a:custGeom>
            <a:avLst/>
            <a:gdLst>
              <a:gd name="T0" fmla="*/ 578 w 786"/>
              <a:gd name="T1" fmla="*/ 28 h 896"/>
              <a:gd name="T2" fmla="*/ 205 w 786"/>
              <a:gd name="T3" fmla="*/ 59 h 896"/>
              <a:gd name="T4" fmla="*/ 67 w 786"/>
              <a:gd name="T5" fmla="*/ 236 h 896"/>
              <a:gd name="T6" fmla="*/ 68 w 786"/>
              <a:gd name="T7" fmla="*/ 346 h 896"/>
              <a:gd name="T8" fmla="*/ 70 w 786"/>
              <a:gd name="T9" fmla="*/ 356 h 896"/>
              <a:gd name="T10" fmla="*/ 39 w 786"/>
              <a:gd name="T11" fmla="*/ 406 h 896"/>
              <a:gd name="T12" fmla="*/ 14 w 786"/>
              <a:gd name="T13" fmla="*/ 441 h 896"/>
              <a:gd name="T14" fmla="*/ 14 w 786"/>
              <a:gd name="T15" fmla="*/ 442 h 896"/>
              <a:gd name="T16" fmla="*/ 36 w 786"/>
              <a:gd name="T17" fmla="*/ 540 h 896"/>
              <a:gd name="T18" fmla="*/ 50 w 786"/>
              <a:gd name="T19" fmla="*/ 587 h 896"/>
              <a:gd name="T20" fmla="*/ 75 w 786"/>
              <a:gd name="T21" fmla="*/ 649 h 896"/>
              <a:gd name="T22" fmla="*/ 74 w 786"/>
              <a:gd name="T23" fmla="*/ 694 h 896"/>
              <a:gd name="T24" fmla="*/ 169 w 786"/>
              <a:gd name="T25" fmla="*/ 773 h 896"/>
              <a:gd name="T26" fmla="*/ 244 w 786"/>
              <a:gd name="T27" fmla="*/ 830 h 896"/>
              <a:gd name="T28" fmla="*/ 618 w 786"/>
              <a:gd name="T29" fmla="*/ 896 h 896"/>
              <a:gd name="T30" fmla="*/ 686 w 786"/>
              <a:gd name="T31" fmla="*/ 814 h 896"/>
              <a:gd name="T32" fmla="*/ 664 w 786"/>
              <a:gd name="T33" fmla="*/ 637 h 896"/>
              <a:gd name="T34" fmla="*/ 777 w 786"/>
              <a:gd name="T35" fmla="*/ 417 h 896"/>
              <a:gd name="T36" fmla="*/ 706 w 786"/>
              <a:gd name="T37" fmla="*/ 118 h 896"/>
              <a:gd name="T38" fmla="*/ 627 w 786"/>
              <a:gd name="T39" fmla="*/ 606 h 896"/>
              <a:gd name="T40" fmla="*/ 639 w 786"/>
              <a:gd name="T41" fmla="*/ 823 h 896"/>
              <a:gd name="T42" fmla="*/ 618 w 786"/>
              <a:gd name="T43" fmla="*/ 847 h 896"/>
              <a:gd name="T44" fmla="*/ 292 w 786"/>
              <a:gd name="T45" fmla="*/ 827 h 896"/>
              <a:gd name="T46" fmla="*/ 260 w 786"/>
              <a:gd name="T47" fmla="*/ 706 h 896"/>
              <a:gd name="T48" fmla="*/ 169 w 786"/>
              <a:gd name="T49" fmla="*/ 725 h 896"/>
              <a:gd name="T50" fmla="*/ 101 w 786"/>
              <a:gd name="T51" fmla="*/ 604 h 896"/>
              <a:gd name="T52" fmla="*/ 110 w 786"/>
              <a:gd name="T53" fmla="*/ 568 h 896"/>
              <a:gd name="T54" fmla="*/ 86 w 786"/>
              <a:gd name="T55" fmla="*/ 555 h 896"/>
              <a:gd name="T56" fmla="*/ 94 w 786"/>
              <a:gd name="T57" fmla="*/ 519 h 896"/>
              <a:gd name="T58" fmla="*/ 65 w 786"/>
              <a:gd name="T59" fmla="*/ 501 h 896"/>
              <a:gd name="T60" fmla="*/ 55 w 786"/>
              <a:gd name="T61" fmla="*/ 467 h 896"/>
              <a:gd name="T62" fmla="*/ 112 w 786"/>
              <a:gd name="T63" fmla="*/ 381 h 896"/>
              <a:gd name="T64" fmla="*/ 115 w 786"/>
              <a:gd name="T65" fmla="*/ 335 h 896"/>
              <a:gd name="T66" fmla="*/ 114 w 786"/>
              <a:gd name="T67" fmla="*/ 248 h 896"/>
              <a:gd name="T68" fmla="*/ 729 w 786"/>
              <a:gd name="T69" fmla="*/ 410 h 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786" h="896">
                <a:moveTo>
                  <a:pt x="706" y="118"/>
                </a:moveTo>
                <a:cubicBezTo>
                  <a:pt x="672" y="79"/>
                  <a:pt x="629" y="49"/>
                  <a:pt x="578" y="28"/>
                </a:cubicBezTo>
                <a:cubicBezTo>
                  <a:pt x="531" y="10"/>
                  <a:pt x="478" y="0"/>
                  <a:pt x="425" y="0"/>
                </a:cubicBezTo>
                <a:cubicBezTo>
                  <a:pt x="346" y="0"/>
                  <a:pt x="268" y="21"/>
                  <a:pt x="205" y="59"/>
                </a:cubicBezTo>
                <a:cubicBezTo>
                  <a:pt x="171" y="79"/>
                  <a:pt x="142" y="104"/>
                  <a:pt x="119" y="133"/>
                </a:cubicBezTo>
                <a:cubicBezTo>
                  <a:pt x="94" y="164"/>
                  <a:pt x="77" y="198"/>
                  <a:pt x="67" y="236"/>
                </a:cubicBezTo>
                <a:cubicBezTo>
                  <a:pt x="59" y="268"/>
                  <a:pt x="58" y="305"/>
                  <a:pt x="65" y="335"/>
                </a:cubicBezTo>
                <a:cubicBezTo>
                  <a:pt x="68" y="346"/>
                  <a:pt x="68" y="346"/>
                  <a:pt x="68" y="346"/>
                </a:cubicBezTo>
                <a:cubicBezTo>
                  <a:pt x="68" y="349"/>
                  <a:pt x="69" y="352"/>
                  <a:pt x="70" y="354"/>
                </a:cubicBezTo>
                <a:cubicBezTo>
                  <a:pt x="70" y="355"/>
                  <a:pt x="70" y="356"/>
                  <a:pt x="70" y="356"/>
                </a:cubicBezTo>
                <a:cubicBezTo>
                  <a:pt x="68" y="360"/>
                  <a:pt x="68" y="360"/>
                  <a:pt x="68" y="360"/>
                </a:cubicBezTo>
                <a:cubicBezTo>
                  <a:pt x="61" y="375"/>
                  <a:pt x="50" y="390"/>
                  <a:pt x="39" y="406"/>
                </a:cubicBezTo>
                <a:cubicBezTo>
                  <a:pt x="31" y="417"/>
                  <a:pt x="22" y="428"/>
                  <a:pt x="14" y="441"/>
                </a:cubicBezTo>
                <a:cubicBezTo>
                  <a:pt x="14" y="441"/>
                  <a:pt x="14" y="441"/>
                  <a:pt x="14" y="441"/>
                </a:cubicBezTo>
                <a:cubicBezTo>
                  <a:pt x="14" y="441"/>
                  <a:pt x="14" y="441"/>
                  <a:pt x="14" y="441"/>
                </a:cubicBezTo>
                <a:cubicBezTo>
                  <a:pt x="14" y="442"/>
                  <a:pt x="14" y="442"/>
                  <a:pt x="14" y="442"/>
                </a:cubicBezTo>
                <a:cubicBezTo>
                  <a:pt x="3" y="459"/>
                  <a:pt x="0" y="481"/>
                  <a:pt x="6" y="501"/>
                </a:cubicBezTo>
                <a:cubicBezTo>
                  <a:pt x="11" y="517"/>
                  <a:pt x="22" y="531"/>
                  <a:pt x="36" y="540"/>
                </a:cubicBezTo>
                <a:cubicBezTo>
                  <a:pt x="35" y="553"/>
                  <a:pt x="37" y="565"/>
                  <a:pt x="43" y="576"/>
                </a:cubicBezTo>
                <a:cubicBezTo>
                  <a:pt x="45" y="580"/>
                  <a:pt x="47" y="584"/>
                  <a:pt x="50" y="587"/>
                </a:cubicBezTo>
                <a:cubicBezTo>
                  <a:pt x="48" y="603"/>
                  <a:pt x="52" y="619"/>
                  <a:pt x="62" y="632"/>
                </a:cubicBezTo>
                <a:cubicBezTo>
                  <a:pt x="75" y="649"/>
                  <a:pt x="75" y="649"/>
                  <a:pt x="75" y="649"/>
                </a:cubicBezTo>
                <a:cubicBezTo>
                  <a:pt x="75" y="652"/>
                  <a:pt x="75" y="654"/>
                  <a:pt x="74" y="657"/>
                </a:cubicBezTo>
                <a:cubicBezTo>
                  <a:pt x="74" y="667"/>
                  <a:pt x="73" y="680"/>
                  <a:pt x="74" y="694"/>
                </a:cubicBezTo>
                <a:cubicBezTo>
                  <a:pt x="77" y="715"/>
                  <a:pt x="85" y="732"/>
                  <a:pt x="97" y="746"/>
                </a:cubicBezTo>
                <a:cubicBezTo>
                  <a:pt x="114" y="764"/>
                  <a:pt x="139" y="773"/>
                  <a:pt x="169" y="773"/>
                </a:cubicBezTo>
                <a:cubicBezTo>
                  <a:pt x="189" y="773"/>
                  <a:pt x="212" y="769"/>
                  <a:pt x="240" y="761"/>
                </a:cubicBezTo>
                <a:cubicBezTo>
                  <a:pt x="241" y="779"/>
                  <a:pt x="243" y="801"/>
                  <a:pt x="244" y="830"/>
                </a:cubicBezTo>
                <a:cubicBezTo>
                  <a:pt x="246" y="867"/>
                  <a:pt x="276" y="896"/>
                  <a:pt x="313" y="896"/>
                </a:cubicBezTo>
                <a:cubicBezTo>
                  <a:pt x="618" y="896"/>
                  <a:pt x="618" y="896"/>
                  <a:pt x="618" y="896"/>
                </a:cubicBezTo>
                <a:cubicBezTo>
                  <a:pt x="638" y="896"/>
                  <a:pt x="658" y="887"/>
                  <a:pt x="671" y="871"/>
                </a:cubicBezTo>
                <a:cubicBezTo>
                  <a:pt x="684" y="855"/>
                  <a:pt x="690" y="834"/>
                  <a:pt x="686" y="814"/>
                </a:cubicBezTo>
                <a:cubicBezTo>
                  <a:pt x="658" y="658"/>
                  <a:pt x="658" y="658"/>
                  <a:pt x="658" y="658"/>
                </a:cubicBezTo>
                <a:cubicBezTo>
                  <a:pt x="657" y="650"/>
                  <a:pt x="659" y="643"/>
                  <a:pt x="664" y="637"/>
                </a:cubicBezTo>
                <a:cubicBezTo>
                  <a:pt x="686" y="610"/>
                  <a:pt x="712" y="578"/>
                  <a:pt x="733" y="541"/>
                </a:cubicBezTo>
                <a:cubicBezTo>
                  <a:pt x="756" y="501"/>
                  <a:pt x="770" y="460"/>
                  <a:pt x="777" y="417"/>
                </a:cubicBezTo>
                <a:cubicBezTo>
                  <a:pt x="786" y="355"/>
                  <a:pt x="784" y="298"/>
                  <a:pt x="772" y="247"/>
                </a:cubicBezTo>
                <a:cubicBezTo>
                  <a:pt x="759" y="198"/>
                  <a:pt x="737" y="154"/>
                  <a:pt x="706" y="118"/>
                </a:cubicBezTo>
                <a:close/>
                <a:moveTo>
                  <a:pt x="729" y="410"/>
                </a:moveTo>
                <a:cubicBezTo>
                  <a:pt x="717" y="491"/>
                  <a:pt x="674" y="550"/>
                  <a:pt x="627" y="606"/>
                </a:cubicBezTo>
                <a:cubicBezTo>
                  <a:pt x="613" y="622"/>
                  <a:pt x="607" y="645"/>
                  <a:pt x="611" y="666"/>
                </a:cubicBezTo>
                <a:cubicBezTo>
                  <a:pt x="639" y="823"/>
                  <a:pt x="639" y="823"/>
                  <a:pt x="639" y="823"/>
                </a:cubicBezTo>
                <a:cubicBezTo>
                  <a:pt x="640" y="829"/>
                  <a:pt x="638" y="835"/>
                  <a:pt x="634" y="840"/>
                </a:cubicBezTo>
                <a:cubicBezTo>
                  <a:pt x="630" y="845"/>
                  <a:pt x="624" y="847"/>
                  <a:pt x="618" y="847"/>
                </a:cubicBezTo>
                <a:cubicBezTo>
                  <a:pt x="313" y="847"/>
                  <a:pt x="313" y="847"/>
                  <a:pt x="313" y="847"/>
                </a:cubicBezTo>
                <a:cubicBezTo>
                  <a:pt x="302" y="847"/>
                  <a:pt x="293" y="839"/>
                  <a:pt x="292" y="827"/>
                </a:cubicBezTo>
                <a:cubicBezTo>
                  <a:pt x="290" y="774"/>
                  <a:pt x="286" y="742"/>
                  <a:pt x="284" y="724"/>
                </a:cubicBezTo>
                <a:cubicBezTo>
                  <a:pt x="284" y="715"/>
                  <a:pt x="272" y="706"/>
                  <a:pt x="260" y="706"/>
                </a:cubicBezTo>
                <a:cubicBezTo>
                  <a:pt x="258" y="706"/>
                  <a:pt x="256" y="706"/>
                  <a:pt x="254" y="707"/>
                </a:cubicBezTo>
                <a:cubicBezTo>
                  <a:pt x="216" y="720"/>
                  <a:pt x="189" y="725"/>
                  <a:pt x="169" y="725"/>
                </a:cubicBezTo>
                <a:cubicBezTo>
                  <a:pt x="95" y="725"/>
                  <a:pt x="134" y="648"/>
                  <a:pt x="120" y="629"/>
                </a:cubicBezTo>
                <a:cubicBezTo>
                  <a:pt x="101" y="604"/>
                  <a:pt x="101" y="604"/>
                  <a:pt x="101" y="604"/>
                </a:cubicBezTo>
                <a:cubicBezTo>
                  <a:pt x="96" y="597"/>
                  <a:pt x="96" y="589"/>
                  <a:pt x="100" y="583"/>
                </a:cubicBezTo>
                <a:cubicBezTo>
                  <a:pt x="110" y="568"/>
                  <a:pt x="110" y="568"/>
                  <a:pt x="110" y="568"/>
                </a:cubicBezTo>
                <a:cubicBezTo>
                  <a:pt x="98" y="565"/>
                  <a:pt x="98" y="565"/>
                  <a:pt x="98" y="565"/>
                </a:cubicBezTo>
                <a:cubicBezTo>
                  <a:pt x="93" y="563"/>
                  <a:pt x="89" y="560"/>
                  <a:pt x="86" y="555"/>
                </a:cubicBezTo>
                <a:cubicBezTo>
                  <a:pt x="84" y="550"/>
                  <a:pt x="84" y="545"/>
                  <a:pt x="86" y="540"/>
                </a:cubicBezTo>
                <a:cubicBezTo>
                  <a:pt x="94" y="519"/>
                  <a:pt x="94" y="519"/>
                  <a:pt x="94" y="519"/>
                </a:cubicBezTo>
                <a:cubicBezTo>
                  <a:pt x="95" y="517"/>
                  <a:pt x="94" y="514"/>
                  <a:pt x="92" y="513"/>
                </a:cubicBezTo>
                <a:cubicBezTo>
                  <a:pt x="65" y="501"/>
                  <a:pt x="65" y="501"/>
                  <a:pt x="65" y="501"/>
                </a:cubicBezTo>
                <a:cubicBezTo>
                  <a:pt x="59" y="499"/>
                  <a:pt x="54" y="493"/>
                  <a:pt x="52" y="487"/>
                </a:cubicBezTo>
                <a:cubicBezTo>
                  <a:pt x="50" y="480"/>
                  <a:pt x="51" y="473"/>
                  <a:pt x="55" y="467"/>
                </a:cubicBezTo>
                <a:cubicBezTo>
                  <a:pt x="55" y="466"/>
                  <a:pt x="55" y="466"/>
                  <a:pt x="55" y="466"/>
                </a:cubicBezTo>
                <a:cubicBezTo>
                  <a:pt x="73" y="438"/>
                  <a:pt x="97" y="412"/>
                  <a:pt x="112" y="381"/>
                </a:cubicBezTo>
                <a:cubicBezTo>
                  <a:pt x="118" y="368"/>
                  <a:pt x="118" y="368"/>
                  <a:pt x="118" y="368"/>
                </a:cubicBezTo>
                <a:cubicBezTo>
                  <a:pt x="122" y="359"/>
                  <a:pt x="117" y="345"/>
                  <a:pt x="115" y="335"/>
                </a:cubicBezTo>
                <a:cubicBezTo>
                  <a:pt x="112" y="325"/>
                  <a:pt x="112" y="325"/>
                  <a:pt x="112" y="325"/>
                </a:cubicBezTo>
                <a:cubicBezTo>
                  <a:pt x="107" y="301"/>
                  <a:pt x="108" y="271"/>
                  <a:pt x="114" y="248"/>
                </a:cubicBezTo>
                <a:cubicBezTo>
                  <a:pt x="146" y="120"/>
                  <a:pt x="286" y="48"/>
                  <a:pt x="425" y="48"/>
                </a:cubicBezTo>
                <a:cubicBezTo>
                  <a:pt x="597" y="48"/>
                  <a:pt x="767" y="158"/>
                  <a:pt x="729" y="41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false" compatLnSpc="true"/>
          <a:lstStyle/>
          <a:p>
            <a:endParaRPr lang="id-ID">
              <a:solidFill>
                <a:schemeClr val="bg1"/>
              </a:solidFill>
              <a:latin typeface="字魂59号-创粗黑" panose="00000500000000000000" charset="-122"/>
              <a:ea typeface="字魂59号-创粗黑" panose="00000500000000000000" charset="-122"/>
            </a:endParaRPr>
          </a:p>
        </p:txBody>
      </p:sp>
      <p:sp>
        <p:nvSpPr>
          <p:cNvPr id="37" name="Freeform 6"/>
          <p:cNvSpPr/>
          <p:nvPr/>
        </p:nvSpPr>
        <p:spPr bwMode="auto">
          <a:xfrm>
            <a:off x="643933" y="2130725"/>
            <a:ext cx="262494" cy="213950"/>
          </a:xfrm>
          <a:custGeom>
            <a:avLst/>
            <a:gdLst>
              <a:gd name="T0" fmla="*/ 367 w 554"/>
              <a:gd name="T1" fmla="*/ 21 h 452"/>
              <a:gd name="T2" fmla="*/ 325 w 554"/>
              <a:gd name="T3" fmla="*/ 5 h 452"/>
              <a:gd name="T4" fmla="*/ 298 w 554"/>
              <a:gd name="T5" fmla="*/ 11 h 452"/>
              <a:gd name="T6" fmla="*/ 267 w 554"/>
              <a:gd name="T7" fmla="*/ 0 h 452"/>
              <a:gd name="T8" fmla="*/ 243 w 554"/>
              <a:gd name="T9" fmla="*/ 7 h 452"/>
              <a:gd name="T10" fmla="*/ 223 w 554"/>
              <a:gd name="T11" fmla="*/ 5 h 452"/>
              <a:gd name="T12" fmla="*/ 168 w 554"/>
              <a:gd name="T13" fmla="*/ 24 h 452"/>
              <a:gd name="T14" fmla="*/ 163 w 554"/>
              <a:gd name="T15" fmla="*/ 24 h 452"/>
              <a:gd name="T16" fmla="*/ 96 w 554"/>
              <a:gd name="T17" fmla="*/ 54 h 452"/>
              <a:gd name="T18" fmla="*/ 38 w 554"/>
              <a:gd name="T19" fmla="*/ 123 h 452"/>
              <a:gd name="T20" fmla="*/ 15 w 554"/>
              <a:gd name="T21" fmla="*/ 156 h 452"/>
              <a:gd name="T22" fmla="*/ 15 w 554"/>
              <a:gd name="T23" fmla="*/ 161 h 452"/>
              <a:gd name="T24" fmla="*/ 0 w 554"/>
              <a:gd name="T25" fmla="*/ 210 h 452"/>
              <a:gd name="T26" fmla="*/ 39 w 554"/>
              <a:gd name="T27" fmla="*/ 282 h 452"/>
              <a:gd name="T28" fmla="*/ 103 w 554"/>
              <a:gd name="T29" fmla="*/ 327 h 452"/>
              <a:gd name="T30" fmla="*/ 135 w 554"/>
              <a:gd name="T31" fmla="*/ 319 h 452"/>
              <a:gd name="T32" fmla="*/ 177 w 554"/>
              <a:gd name="T33" fmla="*/ 344 h 452"/>
              <a:gd name="T34" fmla="*/ 260 w 554"/>
              <a:gd name="T35" fmla="*/ 403 h 452"/>
              <a:gd name="T36" fmla="*/ 296 w 554"/>
              <a:gd name="T37" fmla="*/ 395 h 452"/>
              <a:gd name="T38" fmla="*/ 391 w 554"/>
              <a:gd name="T39" fmla="*/ 452 h 452"/>
              <a:gd name="T40" fmla="*/ 492 w 554"/>
              <a:gd name="T41" fmla="*/ 382 h 452"/>
              <a:gd name="T42" fmla="*/ 549 w 554"/>
              <a:gd name="T43" fmla="*/ 287 h 452"/>
              <a:gd name="T44" fmla="*/ 547 w 554"/>
              <a:gd name="T45" fmla="*/ 267 h 452"/>
              <a:gd name="T46" fmla="*/ 554 w 554"/>
              <a:gd name="T47" fmla="*/ 235 h 452"/>
              <a:gd name="T48" fmla="*/ 536 w 554"/>
              <a:gd name="T49" fmla="*/ 185 h 452"/>
              <a:gd name="T50" fmla="*/ 537 w 554"/>
              <a:gd name="T51" fmla="*/ 174 h 452"/>
              <a:gd name="T52" fmla="*/ 493 w 554"/>
              <a:gd name="T53" fmla="*/ 106 h 452"/>
              <a:gd name="T54" fmla="*/ 367 w 554"/>
              <a:gd name="T55" fmla="*/ 21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54" h="452">
                <a:moveTo>
                  <a:pt x="367" y="21"/>
                </a:moveTo>
                <a:cubicBezTo>
                  <a:pt x="356" y="11"/>
                  <a:pt x="341" y="5"/>
                  <a:pt x="325" y="5"/>
                </a:cubicBezTo>
                <a:cubicBezTo>
                  <a:pt x="315" y="5"/>
                  <a:pt x="306" y="7"/>
                  <a:pt x="298" y="11"/>
                </a:cubicBezTo>
                <a:cubicBezTo>
                  <a:pt x="289" y="4"/>
                  <a:pt x="279" y="0"/>
                  <a:pt x="267" y="0"/>
                </a:cubicBezTo>
                <a:cubicBezTo>
                  <a:pt x="258" y="0"/>
                  <a:pt x="250" y="3"/>
                  <a:pt x="243" y="7"/>
                </a:cubicBezTo>
                <a:cubicBezTo>
                  <a:pt x="237" y="5"/>
                  <a:pt x="230" y="5"/>
                  <a:pt x="223" y="5"/>
                </a:cubicBezTo>
                <a:cubicBezTo>
                  <a:pt x="203" y="5"/>
                  <a:pt x="183" y="12"/>
                  <a:pt x="168" y="24"/>
                </a:cubicBezTo>
                <a:cubicBezTo>
                  <a:pt x="166" y="24"/>
                  <a:pt x="165" y="24"/>
                  <a:pt x="163" y="24"/>
                </a:cubicBezTo>
                <a:cubicBezTo>
                  <a:pt x="136" y="24"/>
                  <a:pt x="112" y="36"/>
                  <a:pt x="96" y="54"/>
                </a:cubicBezTo>
                <a:cubicBezTo>
                  <a:pt x="63" y="60"/>
                  <a:pt x="38" y="89"/>
                  <a:pt x="38" y="123"/>
                </a:cubicBezTo>
                <a:cubicBezTo>
                  <a:pt x="24" y="128"/>
                  <a:pt x="15" y="141"/>
                  <a:pt x="15" y="156"/>
                </a:cubicBezTo>
                <a:cubicBezTo>
                  <a:pt x="15" y="158"/>
                  <a:pt x="15" y="159"/>
                  <a:pt x="15" y="161"/>
                </a:cubicBezTo>
                <a:cubicBezTo>
                  <a:pt x="6" y="175"/>
                  <a:pt x="0" y="192"/>
                  <a:pt x="0" y="210"/>
                </a:cubicBezTo>
                <a:cubicBezTo>
                  <a:pt x="0" y="240"/>
                  <a:pt x="16" y="266"/>
                  <a:pt x="39" y="282"/>
                </a:cubicBezTo>
                <a:cubicBezTo>
                  <a:pt x="48" y="308"/>
                  <a:pt x="74" y="327"/>
                  <a:pt x="103" y="327"/>
                </a:cubicBezTo>
                <a:cubicBezTo>
                  <a:pt x="115" y="327"/>
                  <a:pt x="126" y="324"/>
                  <a:pt x="135" y="319"/>
                </a:cubicBezTo>
                <a:cubicBezTo>
                  <a:pt x="145" y="332"/>
                  <a:pt x="160" y="341"/>
                  <a:pt x="177" y="344"/>
                </a:cubicBezTo>
                <a:cubicBezTo>
                  <a:pt x="189" y="378"/>
                  <a:pt x="222" y="403"/>
                  <a:pt x="260" y="403"/>
                </a:cubicBezTo>
                <a:cubicBezTo>
                  <a:pt x="273" y="403"/>
                  <a:pt x="285" y="400"/>
                  <a:pt x="296" y="395"/>
                </a:cubicBezTo>
                <a:cubicBezTo>
                  <a:pt x="314" y="429"/>
                  <a:pt x="350" y="452"/>
                  <a:pt x="391" y="452"/>
                </a:cubicBezTo>
                <a:cubicBezTo>
                  <a:pt x="437" y="452"/>
                  <a:pt x="477" y="423"/>
                  <a:pt x="492" y="382"/>
                </a:cubicBezTo>
                <a:cubicBezTo>
                  <a:pt x="526" y="364"/>
                  <a:pt x="549" y="328"/>
                  <a:pt x="549" y="287"/>
                </a:cubicBezTo>
                <a:cubicBezTo>
                  <a:pt x="549" y="280"/>
                  <a:pt x="548" y="274"/>
                  <a:pt x="547" y="267"/>
                </a:cubicBezTo>
                <a:cubicBezTo>
                  <a:pt x="552" y="257"/>
                  <a:pt x="554" y="246"/>
                  <a:pt x="554" y="235"/>
                </a:cubicBezTo>
                <a:cubicBezTo>
                  <a:pt x="554" y="216"/>
                  <a:pt x="547" y="199"/>
                  <a:pt x="536" y="185"/>
                </a:cubicBezTo>
                <a:cubicBezTo>
                  <a:pt x="536" y="182"/>
                  <a:pt x="537" y="178"/>
                  <a:pt x="537" y="174"/>
                </a:cubicBezTo>
                <a:cubicBezTo>
                  <a:pt x="537" y="144"/>
                  <a:pt x="519" y="118"/>
                  <a:pt x="493" y="106"/>
                </a:cubicBezTo>
                <a:cubicBezTo>
                  <a:pt x="472" y="57"/>
                  <a:pt x="423" y="22"/>
                  <a:pt x="367" y="2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false" compatLnSpc="true"/>
          <a:lstStyle/>
          <a:p>
            <a:endParaRPr lang="id-ID">
              <a:solidFill>
                <a:schemeClr val="bg1"/>
              </a:solidFill>
              <a:latin typeface="字魂59号-创粗黑" panose="00000500000000000000" charset="-122"/>
              <a:ea typeface="字魂59号-创粗黑" panose="00000500000000000000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22619" y="249049"/>
            <a:ext cx="33704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2F8BE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货车司机从业状况调查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2F8BE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528244" y="1049066"/>
            <a:ext cx="10733314" cy="377026"/>
            <a:chOff x="1070057" y="1475697"/>
            <a:chExt cx="10733314" cy="377026"/>
          </a:xfrm>
        </p:grpSpPr>
        <p:sp>
          <p:nvSpPr>
            <p:cNvPr id="16" name="Freeform 6"/>
            <p:cNvSpPr>
              <a:spLocks noEditPoints="true"/>
            </p:cNvSpPr>
            <p:nvPr/>
          </p:nvSpPr>
          <p:spPr bwMode="auto">
            <a:xfrm>
              <a:off x="1070057" y="1610152"/>
              <a:ext cx="135000" cy="13500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txBody>
            <a:bodyPr vert="horz" wrap="square" lIns="68580" tIns="34290" rIns="68580" bIns="34290" numCol="1" anchor="t" anchorCtr="false" compatLnSpc="true"/>
            <a:lstStyle/>
            <a:p>
              <a:endParaRPr lang="id-ID">
                <a:latin typeface="字魂58号-创中黑" panose="00000500000000000000" pitchFamily="2" charset="-122"/>
                <a:ea typeface="字魂58号-创中黑" panose="00000500000000000000" pitchFamily="2" charset="-122"/>
                <a:cs typeface="+mn-ea"/>
                <a:sym typeface="字魂58号-创中黑" panose="00000500000000000000" pitchFamily="2" charset="-122"/>
              </a:endParaRPr>
            </a:p>
          </p:txBody>
        </p:sp>
        <p:sp>
          <p:nvSpPr>
            <p:cNvPr id="17" name="TextBox 6"/>
            <p:cNvSpPr txBox="true"/>
            <p:nvPr/>
          </p:nvSpPr>
          <p:spPr>
            <a:xfrm>
              <a:off x="1301439" y="1475697"/>
              <a:ext cx="10501932" cy="377026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>
              <a:defPPr>
                <a:defRPr lang="zh-CN"/>
              </a:defPPr>
              <a:lvl1pPr>
                <a:defRPr sz="2000" b="1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</a:defRPr>
              </a:lvl1pPr>
            </a:lstStyle>
            <a:p>
              <a:r>
                <a:rPr lang="zh-CN" altLang="en-US" dirty="0">
                  <a:sym typeface="字魂58号-创中黑" panose="00000500000000000000" pitchFamily="2" charset="-122"/>
                </a:rPr>
                <a:t>未来是否计划继续从事货车司机职业</a:t>
              </a:r>
              <a:endParaRPr lang="id-ID" dirty="0">
                <a:sym typeface="字魂58号-创中黑" panose="00000500000000000000" pitchFamily="2" charset="-122"/>
              </a:endParaRPr>
            </a:p>
          </p:txBody>
        </p:sp>
      </p:grpSp>
      <p:sp>
        <p:nvSpPr>
          <p:cNvPr id="13" name="矩形 12"/>
          <p:cNvSpPr/>
          <p:nvPr/>
        </p:nvSpPr>
        <p:spPr>
          <a:xfrm>
            <a:off x="7498080" y="2060736"/>
            <a:ext cx="4379976" cy="2336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参与调查的货车司机中：</a:t>
            </a:r>
            <a:endParaRPr lang="en-US" altLang="zh-CN" sz="1600" b="1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600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约有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52.58%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表示会长期从事货车司机职业；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31.63%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表示两到三年后不再从事；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15.79%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表示很快将不再从事货车司机工作。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graphicFrame>
        <p:nvGraphicFramePr>
          <p:cNvPr id="3" name="图表 2"/>
          <p:cNvGraphicFramePr/>
          <p:nvPr/>
        </p:nvGraphicFramePr>
        <p:xfrm>
          <a:off x="643932" y="1534610"/>
          <a:ext cx="6416291" cy="46991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/>
        </p:nvGrpSpPr>
        <p:grpSpPr>
          <a:xfrm>
            <a:off x="272717" y="220078"/>
            <a:ext cx="742447" cy="582027"/>
            <a:chOff x="272717" y="220078"/>
            <a:chExt cx="742447" cy="582027"/>
          </a:xfrm>
        </p:grpSpPr>
        <p:sp>
          <p:nvSpPr>
            <p:cNvPr id="5" name="圆: 空心 4"/>
            <p:cNvSpPr/>
            <p:nvPr/>
          </p:nvSpPr>
          <p:spPr>
            <a:xfrm>
              <a:off x="481263" y="220078"/>
              <a:ext cx="533901" cy="533901"/>
            </a:xfrm>
            <a:prstGeom prst="donut">
              <a:avLst/>
            </a:prstGeom>
            <a:gradFill flip="none" rotWithShape="true"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272717" y="573006"/>
              <a:ext cx="229099" cy="229099"/>
            </a:xfrm>
            <a:prstGeom prst="ellipse">
              <a:avLst/>
            </a:prstGeom>
            <a:gradFill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</p:grpSp>
      <p:sp>
        <p:nvSpPr>
          <p:cNvPr id="43" name="矩形 42"/>
          <p:cNvSpPr/>
          <p:nvPr/>
        </p:nvSpPr>
        <p:spPr>
          <a:xfrm>
            <a:off x="1022619" y="249049"/>
            <a:ext cx="15317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2F8BE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基本情况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2F8BE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6" name="图片 5"/>
          <p:cNvPicPr>
            <a:picLocks noChangeAspect="true"/>
          </p:cNvPicPr>
          <p:nvPr/>
        </p:nvPicPr>
        <p:blipFill rotWithShape="true">
          <a:blip r:embed="rId1" cstate="print">
            <a:extLst>
              <a:ext uri="{28A0092B-C50C-407E-A947-70E740481C1C}">
                <a14:useLocalDpi xmlns:a14="http://schemas.microsoft.com/office/drawing/2010/main" val="false"/>
              </a:ext>
            </a:extLst>
          </a:blip>
          <a:srcRect t="5028" b="1764"/>
          <a:stretch>
            <a:fillRect/>
          </a:stretch>
        </p:blipFill>
        <p:spPr>
          <a:xfrm>
            <a:off x="8630158" y="96334"/>
            <a:ext cx="3218005" cy="6665332"/>
          </a:xfrm>
          <a:prstGeom prst="rect">
            <a:avLst/>
          </a:prstGeom>
          <a:ln>
            <a:solidFill>
              <a:srgbClr val="EAF2FE"/>
            </a:solidFill>
          </a:ln>
        </p:spPr>
      </p:pic>
      <p:sp>
        <p:nvSpPr>
          <p:cNvPr id="7" name="矩形 6"/>
          <p:cNvSpPr/>
          <p:nvPr/>
        </p:nvSpPr>
        <p:spPr>
          <a:xfrm>
            <a:off x="658761" y="1764113"/>
            <a:ext cx="6934736" cy="32975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2023</a:t>
            </a:r>
            <a:r>
              <a:rPr lang="zh-CN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年</a:t>
            </a:r>
            <a:r>
              <a:rPr lang="en-US" altLang="zh-CN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9</a:t>
            </a:r>
            <a:r>
              <a:rPr lang="zh-CN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月</a:t>
            </a:r>
            <a:r>
              <a:rPr lang="en-US" altLang="zh-CN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15</a:t>
            </a:r>
            <a:r>
              <a:rPr lang="zh-CN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日起，通过网络问卷形式开展货车司机从业状况调查，重点对货车司机的</a:t>
            </a:r>
            <a:r>
              <a:rPr lang="zh-CN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收入、从业、</a:t>
            </a:r>
            <a:r>
              <a:rPr lang="zh-CN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个人、家庭、健康等情况进行了调研。</a:t>
            </a:r>
            <a:endParaRPr lang="en-US" altLang="zh-CN" b="1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b="1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截止</a:t>
            </a:r>
            <a:r>
              <a:rPr lang="en-US" altLang="zh-CN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2024</a:t>
            </a:r>
            <a:r>
              <a:rPr lang="zh-CN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年</a:t>
            </a:r>
            <a:r>
              <a:rPr lang="en-US" altLang="zh-CN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3</a:t>
            </a:r>
            <a:r>
              <a:rPr lang="zh-CN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月</a:t>
            </a:r>
            <a:r>
              <a:rPr lang="en-US" altLang="zh-CN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15</a:t>
            </a:r>
            <a:r>
              <a:rPr lang="zh-CN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日，共收到</a:t>
            </a:r>
            <a:r>
              <a:rPr lang="en-US" altLang="zh-CN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1734</a:t>
            </a:r>
            <a:r>
              <a:rPr lang="zh-CN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份实名认证货车司机填写的调查问卷。其中来自“蜀道畅”微信小程序的</a:t>
            </a:r>
            <a:r>
              <a:rPr lang="en-US" altLang="zh-CN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1655</a:t>
            </a:r>
            <a:r>
              <a:rPr lang="zh-CN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份，来自四川交运集团下属企业的</a:t>
            </a:r>
            <a:r>
              <a:rPr lang="en-US" altLang="zh-CN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79</a:t>
            </a:r>
            <a:r>
              <a:rPr lang="zh-CN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份。</a:t>
            </a:r>
            <a:endParaRPr lang="en-US" altLang="zh-CN" b="1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b="1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通过“蜀道畅”微信小程序参与调查的货车司机中，</a:t>
            </a:r>
            <a:r>
              <a:rPr lang="en-US" altLang="zh-CN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1264</a:t>
            </a:r>
            <a:r>
              <a:rPr lang="zh-CN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人为省内从业，</a:t>
            </a:r>
            <a:r>
              <a:rPr lang="en-US" altLang="zh-CN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391</a:t>
            </a:r>
            <a:r>
              <a:rPr lang="zh-CN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人在省外从业。</a:t>
            </a:r>
            <a:endParaRPr lang="en-US" altLang="zh-CN" b="1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/>
        </p:nvSpPr>
        <p:spPr>
          <a:xfrm>
            <a:off x="5971433" y="1036968"/>
            <a:ext cx="6220567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272717" y="220078"/>
            <a:ext cx="742447" cy="582027"/>
            <a:chOff x="272717" y="220078"/>
            <a:chExt cx="742447" cy="582027"/>
          </a:xfrm>
        </p:grpSpPr>
        <p:sp>
          <p:nvSpPr>
            <p:cNvPr id="5" name="圆: 空心 4"/>
            <p:cNvSpPr/>
            <p:nvPr/>
          </p:nvSpPr>
          <p:spPr>
            <a:xfrm>
              <a:off x="481263" y="220078"/>
              <a:ext cx="533901" cy="533901"/>
            </a:xfrm>
            <a:prstGeom prst="donut">
              <a:avLst/>
            </a:prstGeom>
            <a:gradFill flip="none" rotWithShape="true"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272717" y="573006"/>
              <a:ext cx="229099" cy="229099"/>
            </a:xfrm>
            <a:prstGeom prst="ellipse">
              <a:avLst/>
            </a:prstGeom>
            <a:gradFill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</p:grpSp>
      <p:sp>
        <p:nvSpPr>
          <p:cNvPr id="38" name="矩形 37"/>
          <p:cNvSpPr/>
          <p:nvPr/>
        </p:nvSpPr>
        <p:spPr>
          <a:xfrm>
            <a:off x="29381" y="1036968"/>
            <a:ext cx="5942052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sp>
        <p:nvSpPr>
          <p:cNvPr id="36" name="Freeform 5"/>
          <p:cNvSpPr>
            <a:spLocks noEditPoints="true"/>
          </p:cNvSpPr>
          <p:nvPr/>
        </p:nvSpPr>
        <p:spPr bwMode="auto">
          <a:xfrm>
            <a:off x="535905" y="2060736"/>
            <a:ext cx="444722" cy="506754"/>
          </a:xfrm>
          <a:custGeom>
            <a:avLst/>
            <a:gdLst>
              <a:gd name="T0" fmla="*/ 578 w 786"/>
              <a:gd name="T1" fmla="*/ 28 h 896"/>
              <a:gd name="T2" fmla="*/ 205 w 786"/>
              <a:gd name="T3" fmla="*/ 59 h 896"/>
              <a:gd name="T4" fmla="*/ 67 w 786"/>
              <a:gd name="T5" fmla="*/ 236 h 896"/>
              <a:gd name="T6" fmla="*/ 68 w 786"/>
              <a:gd name="T7" fmla="*/ 346 h 896"/>
              <a:gd name="T8" fmla="*/ 70 w 786"/>
              <a:gd name="T9" fmla="*/ 356 h 896"/>
              <a:gd name="T10" fmla="*/ 39 w 786"/>
              <a:gd name="T11" fmla="*/ 406 h 896"/>
              <a:gd name="T12" fmla="*/ 14 w 786"/>
              <a:gd name="T13" fmla="*/ 441 h 896"/>
              <a:gd name="T14" fmla="*/ 14 w 786"/>
              <a:gd name="T15" fmla="*/ 442 h 896"/>
              <a:gd name="T16" fmla="*/ 36 w 786"/>
              <a:gd name="T17" fmla="*/ 540 h 896"/>
              <a:gd name="T18" fmla="*/ 50 w 786"/>
              <a:gd name="T19" fmla="*/ 587 h 896"/>
              <a:gd name="T20" fmla="*/ 75 w 786"/>
              <a:gd name="T21" fmla="*/ 649 h 896"/>
              <a:gd name="T22" fmla="*/ 74 w 786"/>
              <a:gd name="T23" fmla="*/ 694 h 896"/>
              <a:gd name="T24" fmla="*/ 169 w 786"/>
              <a:gd name="T25" fmla="*/ 773 h 896"/>
              <a:gd name="T26" fmla="*/ 244 w 786"/>
              <a:gd name="T27" fmla="*/ 830 h 896"/>
              <a:gd name="T28" fmla="*/ 618 w 786"/>
              <a:gd name="T29" fmla="*/ 896 h 896"/>
              <a:gd name="T30" fmla="*/ 686 w 786"/>
              <a:gd name="T31" fmla="*/ 814 h 896"/>
              <a:gd name="T32" fmla="*/ 664 w 786"/>
              <a:gd name="T33" fmla="*/ 637 h 896"/>
              <a:gd name="T34" fmla="*/ 777 w 786"/>
              <a:gd name="T35" fmla="*/ 417 h 896"/>
              <a:gd name="T36" fmla="*/ 706 w 786"/>
              <a:gd name="T37" fmla="*/ 118 h 896"/>
              <a:gd name="T38" fmla="*/ 627 w 786"/>
              <a:gd name="T39" fmla="*/ 606 h 896"/>
              <a:gd name="T40" fmla="*/ 639 w 786"/>
              <a:gd name="T41" fmla="*/ 823 h 896"/>
              <a:gd name="T42" fmla="*/ 618 w 786"/>
              <a:gd name="T43" fmla="*/ 847 h 896"/>
              <a:gd name="T44" fmla="*/ 292 w 786"/>
              <a:gd name="T45" fmla="*/ 827 h 896"/>
              <a:gd name="T46" fmla="*/ 260 w 786"/>
              <a:gd name="T47" fmla="*/ 706 h 896"/>
              <a:gd name="T48" fmla="*/ 169 w 786"/>
              <a:gd name="T49" fmla="*/ 725 h 896"/>
              <a:gd name="T50" fmla="*/ 101 w 786"/>
              <a:gd name="T51" fmla="*/ 604 h 896"/>
              <a:gd name="T52" fmla="*/ 110 w 786"/>
              <a:gd name="T53" fmla="*/ 568 h 896"/>
              <a:gd name="T54" fmla="*/ 86 w 786"/>
              <a:gd name="T55" fmla="*/ 555 h 896"/>
              <a:gd name="T56" fmla="*/ 94 w 786"/>
              <a:gd name="T57" fmla="*/ 519 h 896"/>
              <a:gd name="T58" fmla="*/ 65 w 786"/>
              <a:gd name="T59" fmla="*/ 501 h 896"/>
              <a:gd name="T60" fmla="*/ 55 w 786"/>
              <a:gd name="T61" fmla="*/ 467 h 896"/>
              <a:gd name="T62" fmla="*/ 112 w 786"/>
              <a:gd name="T63" fmla="*/ 381 h 896"/>
              <a:gd name="T64" fmla="*/ 115 w 786"/>
              <a:gd name="T65" fmla="*/ 335 h 896"/>
              <a:gd name="T66" fmla="*/ 114 w 786"/>
              <a:gd name="T67" fmla="*/ 248 h 896"/>
              <a:gd name="T68" fmla="*/ 729 w 786"/>
              <a:gd name="T69" fmla="*/ 410 h 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786" h="896">
                <a:moveTo>
                  <a:pt x="706" y="118"/>
                </a:moveTo>
                <a:cubicBezTo>
                  <a:pt x="672" y="79"/>
                  <a:pt x="629" y="49"/>
                  <a:pt x="578" y="28"/>
                </a:cubicBezTo>
                <a:cubicBezTo>
                  <a:pt x="531" y="10"/>
                  <a:pt x="478" y="0"/>
                  <a:pt x="425" y="0"/>
                </a:cubicBezTo>
                <a:cubicBezTo>
                  <a:pt x="346" y="0"/>
                  <a:pt x="268" y="21"/>
                  <a:pt x="205" y="59"/>
                </a:cubicBezTo>
                <a:cubicBezTo>
                  <a:pt x="171" y="79"/>
                  <a:pt x="142" y="104"/>
                  <a:pt x="119" y="133"/>
                </a:cubicBezTo>
                <a:cubicBezTo>
                  <a:pt x="94" y="164"/>
                  <a:pt x="77" y="198"/>
                  <a:pt x="67" y="236"/>
                </a:cubicBezTo>
                <a:cubicBezTo>
                  <a:pt x="59" y="268"/>
                  <a:pt x="58" y="305"/>
                  <a:pt x="65" y="335"/>
                </a:cubicBezTo>
                <a:cubicBezTo>
                  <a:pt x="68" y="346"/>
                  <a:pt x="68" y="346"/>
                  <a:pt x="68" y="346"/>
                </a:cubicBezTo>
                <a:cubicBezTo>
                  <a:pt x="68" y="349"/>
                  <a:pt x="69" y="352"/>
                  <a:pt x="70" y="354"/>
                </a:cubicBezTo>
                <a:cubicBezTo>
                  <a:pt x="70" y="355"/>
                  <a:pt x="70" y="356"/>
                  <a:pt x="70" y="356"/>
                </a:cubicBezTo>
                <a:cubicBezTo>
                  <a:pt x="68" y="360"/>
                  <a:pt x="68" y="360"/>
                  <a:pt x="68" y="360"/>
                </a:cubicBezTo>
                <a:cubicBezTo>
                  <a:pt x="61" y="375"/>
                  <a:pt x="50" y="390"/>
                  <a:pt x="39" y="406"/>
                </a:cubicBezTo>
                <a:cubicBezTo>
                  <a:pt x="31" y="417"/>
                  <a:pt x="22" y="428"/>
                  <a:pt x="14" y="441"/>
                </a:cubicBezTo>
                <a:cubicBezTo>
                  <a:pt x="14" y="441"/>
                  <a:pt x="14" y="441"/>
                  <a:pt x="14" y="441"/>
                </a:cubicBezTo>
                <a:cubicBezTo>
                  <a:pt x="14" y="441"/>
                  <a:pt x="14" y="441"/>
                  <a:pt x="14" y="441"/>
                </a:cubicBezTo>
                <a:cubicBezTo>
                  <a:pt x="14" y="442"/>
                  <a:pt x="14" y="442"/>
                  <a:pt x="14" y="442"/>
                </a:cubicBezTo>
                <a:cubicBezTo>
                  <a:pt x="3" y="459"/>
                  <a:pt x="0" y="481"/>
                  <a:pt x="6" y="501"/>
                </a:cubicBezTo>
                <a:cubicBezTo>
                  <a:pt x="11" y="517"/>
                  <a:pt x="22" y="531"/>
                  <a:pt x="36" y="540"/>
                </a:cubicBezTo>
                <a:cubicBezTo>
                  <a:pt x="35" y="553"/>
                  <a:pt x="37" y="565"/>
                  <a:pt x="43" y="576"/>
                </a:cubicBezTo>
                <a:cubicBezTo>
                  <a:pt x="45" y="580"/>
                  <a:pt x="47" y="584"/>
                  <a:pt x="50" y="587"/>
                </a:cubicBezTo>
                <a:cubicBezTo>
                  <a:pt x="48" y="603"/>
                  <a:pt x="52" y="619"/>
                  <a:pt x="62" y="632"/>
                </a:cubicBezTo>
                <a:cubicBezTo>
                  <a:pt x="75" y="649"/>
                  <a:pt x="75" y="649"/>
                  <a:pt x="75" y="649"/>
                </a:cubicBezTo>
                <a:cubicBezTo>
                  <a:pt x="75" y="652"/>
                  <a:pt x="75" y="654"/>
                  <a:pt x="74" y="657"/>
                </a:cubicBezTo>
                <a:cubicBezTo>
                  <a:pt x="74" y="667"/>
                  <a:pt x="73" y="680"/>
                  <a:pt x="74" y="694"/>
                </a:cubicBezTo>
                <a:cubicBezTo>
                  <a:pt x="77" y="715"/>
                  <a:pt x="85" y="732"/>
                  <a:pt x="97" y="746"/>
                </a:cubicBezTo>
                <a:cubicBezTo>
                  <a:pt x="114" y="764"/>
                  <a:pt x="139" y="773"/>
                  <a:pt x="169" y="773"/>
                </a:cubicBezTo>
                <a:cubicBezTo>
                  <a:pt x="189" y="773"/>
                  <a:pt x="212" y="769"/>
                  <a:pt x="240" y="761"/>
                </a:cubicBezTo>
                <a:cubicBezTo>
                  <a:pt x="241" y="779"/>
                  <a:pt x="243" y="801"/>
                  <a:pt x="244" y="830"/>
                </a:cubicBezTo>
                <a:cubicBezTo>
                  <a:pt x="246" y="867"/>
                  <a:pt x="276" y="896"/>
                  <a:pt x="313" y="896"/>
                </a:cubicBezTo>
                <a:cubicBezTo>
                  <a:pt x="618" y="896"/>
                  <a:pt x="618" y="896"/>
                  <a:pt x="618" y="896"/>
                </a:cubicBezTo>
                <a:cubicBezTo>
                  <a:pt x="638" y="896"/>
                  <a:pt x="658" y="887"/>
                  <a:pt x="671" y="871"/>
                </a:cubicBezTo>
                <a:cubicBezTo>
                  <a:pt x="684" y="855"/>
                  <a:pt x="690" y="834"/>
                  <a:pt x="686" y="814"/>
                </a:cubicBezTo>
                <a:cubicBezTo>
                  <a:pt x="658" y="658"/>
                  <a:pt x="658" y="658"/>
                  <a:pt x="658" y="658"/>
                </a:cubicBezTo>
                <a:cubicBezTo>
                  <a:pt x="657" y="650"/>
                  <a:pt x="659" y="643"/>
                  <a:pt x="664" y="637"/>
                </a:cubicBezTo>
                <a:cubicBezTo>
                  <a:pt x="686" y="610"/>
                  <a:pt x="712" y="578"/>
                  <a:pt x="733" y="541"/>
                </a:cubicBezTo>
                <a:cubicBezTo>
                  <a:pt x="756" y="501"/>
                  <a:pt x="770" y="460"/>
                  <a:pt x="777" y="417"/>
                </a:cubicBezTo>
                <a:cubicBezTo>
                  <a:pt x="786" y="355"/>
                  <a:pt x="784" y="298"/>
                  <a:pt x="772" y="247"/>
                </a:cubicBezTo>
                <a:cubicBezTo>
                  <a:pt x="759" y="198"/>
                  <a:pt x="737" y="154"/>
                  <a:pt x="706" y="118"/>
                </a:cubicBezTo>
                <a:close/>
                <a:moveTo>
                  <a:pt x="729" y="410"/>
                </a:moveTo>
                <a:cubicBezTo>
                  <a:pt x="717" y="491"/>
                  <a:pt x="674" y="550"/>
                  <a:pt x="627" y="606"/>
                </a:cubicBezTo>
                <a:cubicBezTo>
                  <a:pt x="613" y="622"/>
                  <a:pt x="607" y="645"/>
                  <a:pt x="611" y="666"/>
                </a:cubicBezTo>
                <a:cubicBezTo>
                  <a:pt x="639" y="823"/>
                  <a:pt x="639" y="823"/>
                  <a:pt x="639" y="823"/>
                </a:cubicBezTo>
                <a:cubicBezTo>
                  <a:pt x="640" y="829"/>
                  <a:pt x="638" y="835"/>
                  <a:pt x="634" y="840"/>
                </a:cubicBezTo>
                <a:cubicBezTo>
                  <a:pt x="630" y="845"/>
                  <a:pt x="624" y="847"/>
                  <a:pt x="618" y="847"/>
                </a:cubicBezTo>
                <a:cubicBezTo>
                  <a:pt x="313" y="847"/>
                  <a:pt x="313" y="847"/>
                  <a:pt x="313" y="847"/>
                </a:cubicBezTo>
                <a:cubicBezTo>
                  <a:pt x="302" y="847"/>
                  <a:pt x="293" y="839"/>
                  <a:pt x="292" y="827"/>
                </a:cubicBezTo>
                <a:cubicBezTo>
                  <a:pt x="290" y="774"/>
                  <a:pt x="286" y="742"/>
                  <a:pt x="284" y="724"/>
                </a:cubicBezTo>
                <a:cubicBezTo>
                  <a:pt x="284" y="715"/>
                  <a:pt x="272" y="706"/>
                  <a:pt x="260" y="706"/>
                </a:cubicBezTo>
                <a:cubicBezTo>
                  <a:pt x="258" y="706"/>
                  <a:pt x="256" y="706"/>
                  <a:pt x="254" y="707"/>
                </a:cubicBezTo>
                <a:cubicBezTo>
                  <a:pt x="216" y="720"/>
                  <a:pt x="189" y="725"/>
                  <a:pt x="169" y="725"/>
                </a:cubicBezTo>
                <a:cubicBezTo>
                  <a:pt x="95" y="725"/>
                  <a:pt x="134" y="648"/>
                  <a:pt x="120" y="629"/>
                </a:cubicBezTo>
                <a:cubicBezTo>
                  <a:pt x="101" y="604"/>
                  <a:pt x="101" y="604"/>
                  <a:pt x="101" y="604"/>
                </a:cubicBezTo>
                <a:cubicBezTo>
                  <a:pt x="96" y="597"/>
                  <a:pt x="96" y="589"/>
                  <a:pt x="100" y="583"/>
                </a:cubicBezTo>
                <a:cubicBezTo>
                  <a:pt x="110" y="568"/>
                  <a:pt x="110" y="568"/>
                  <a:pt x="110" y="568"/>
                </a:cubicBezTo>
                <a:cubicBezTo>
                  <a:pt x="98" y="565"/>
                  <a:pt x="98" y="565"/>
                  <a:pt x="98" y="565"/>
                </a:cubicBezTo>
                <a:cubicBezTo>
                  <a:pt x="93" y="563"/>
                  <a:pt x="89" y="560"/>
                  <a:pt x="86" y="555"/>
                </a:cubicBezTo>
                <a:cubicBezTo>
                  <a:pt x="84" y="550"/>
                  <a:pt x="84" y="545"/>
                  <a:pt x="86" y="540"/>
                </a:cubicBezTo>
                <a:cubicBezTo>
                  <a:pt x="94" y="519"/>
                  <a:pt x="94" y="519"/>
                  <a:pt x="94" y="519"/>
                </a:cubicBezTo>
                <a:cubicBezTo>
                  <a:pt x="95" y="517"/>
                  <a:pt x="94" y="514"/>
                  <a:pt x="92" y="513"/>
                </a:cubicBezTo>
                <a:cubicBezTo>
                  <a:pt x="65" y="501"/>
                  <a:pt x="65" y="501"/>
                  <a:pt x="65" y="501"/>
                </a:cubicBezTo>
                <a:cubicBezTo>
                  <a:pt x="59" y="499"/>
                  <a:pt x="54" y="493"/>
                  <a:pt x="52" y="487"/>
                </a:cubicBezTo>
                <a:cubicBezTo>
                  <a:pt x="50" y="480"/>
                  <a:pt x="51" y="473"/>
                  <a:pt x="55" y="467"/>
                </a:cubicBezTo>
                <a:cubicBezTo>
                  <a:pt x="55" y="466"/>
                  <a:pt x="55" y="466"/>
                  <a:pt x="55" y="466"/>
                </a:cubicBezTo>
                <a:cubicBezTo>
                  <a:pt x="73" y="438"/>
                  <a:pt x="97" y="412"/>
                  <a:pt x="112" y="381"/>
                </a:cubicBezTo>
                <a:cubicBezTo>
                  <a:pt x="118" y="368"/>
                  <a:pt x="118" y="368"/>
                  <a:pt x="118" y="368"/>
                </a:cubicBezTo>
                <a:cubicBezTo>
                  <a:pt x="122" y="359"/>
                  <a:pt x="117" y="345"/>
                  <a:pt x="115" y="335"/>
                </a:cubicBezTo>
                <a:cubicBezTo>
                  <a:pt x="112" y="325"/>
                  <a:pt x="112" y="325"/>
                  <a:pt x="112" y="325"/>
                </a:cubicBezTo>
                <a:cubicBezTo>
                  <a:pt x="107" y="301"/>
                  <a:pt x="108" y="271"/>
                  <a:pt x="114" y="248"/>
                </a:cubicBezTo>
                <a:cubicBezTo>
                  <a:pt x="146" y="120"/>
                  <a:pt x="286" y="48"/>
                  <a:pt x="425" y="48"/>
                </a:cubicBezTo>
                <a:cubicBezTo>
                  <a:pt x="597" y="48"/>
                  <a:pt x="767" y="158"/>
                  <a:pt x="729" y="41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false" compatLnSpc="true"/>
          <a:lstStyle/>
          <a:p>
            <a:endParaRPr lang="id-ID">
              <a:solidFill>
                <a:schemeClr val="bg1"/>
              </a:solidFill>
              <a:latin typeface="字魂59号-创粗黑" panose="00000500000000000000" charset="-122"/>
              <a:ea typeface="字魂59号-创粗黑" panose="00000500000000000000" charset="-122"/>
            </a:endParaRPr>
          </a:p>
        </p:txBody>
      </p:sp>
      <p:sp>
        <p:nvSpPr>
          <p:cNvPr id="37" name="Freeform 6"/>
          <p:cNvSpPr/>
          <p:nvPr/>
        </p:nvSpPr>
        <p:spPr bwMode="auto">
          <a:xfrm>
            <a:off x="643933" y="2130725"/>
            <a:ext cx="262494" cy="213950"/>
          </a:xfrm>
          <a:custGeom>
            <a:avLst/>
            <a:gdLst>
              <a:gd name="T0" fmla="*/ 367 w 554"/>
              <a:gd name="T1" fmla="*/ 21 h 452"/>
              <a:gd name="T2" fmla="*/ 325 w 554"/>
              <a:gd name="T3" fmla="*/ 5 h 452"/>
              <a:gd name="T4" fmla="*/ 298 w 554"/>
              <a:gd name="T5" fmla="*/ 11 h 452"/>
              <a:gd name="T6" fmla="*/ 267 w 554"/>
              <a:gd name="T7" fmla="*/ 0 h 452"/>
              <a:gd name="T8" fmla="*/ 243 w 554"/>
              <a:gd name="T9" fmla="*/ 7 h 452"/>
              <a:gd name="T10" fmla="*/ 223 w 554"/>
              <a:gd name="T11" fmla="*/ 5 h 452"/>
              <a:gd name="T12" fmla="*/ 168 w 554"/>
              <a:gd name="T13" fmla="*/ 24 h 452"/>
              <a:gd name="T14" fmla="*/ 163 w 554"/>
              <a:gd name="T15" fmla="*/ 24 h 452"/>
              <a:gd name="T16" fmla="*/ 96 w 554"/>
              <a:gd name="T17" fmla="*/ 54 h 452"/>
              <a:gd name="T18" fmla="*/ 38 w 554"/>
              <a:gd name="T19" fmla="*/ 123 h 452"/>
              <a:gd name="T20" fmla="*/ 15 w 554"/>
              <a:gd name="T21" fmla="*/ 156 h 452"/>
              <a:gd name="T22" fmla="*/ 15 w 554"/>
              <a:gd name="T23" fmla="*/ 161 h 452"/>
              <a:gd name="T24" fmla="*/ 0 w 554"/>
              <a:gd name="T25" fmla="*/ 210 h 452"/>
              <a:gd name="T26" fmla="*/ 39 w 554"/>
              <a:gd name="T27" fmla="*/ 282 h 452"/>
              <a:gd name="T28" fmla="*/ 103 w 554"/>
              <a:gd name="T29" fmla="*/ 327 h 452"/>
              <a:gd name="T30" fmla="*/ 135 w 554"/>
              <a:gd name="T31" fmla="*/ 319 h 452"/>
              <a:gd name="T32" fmla="*/ 177 w 554"/>
              <a:gd name="T33" fmla="*/ 344 h 452"/>
              <a:gd name="T34" fmla="*/ 260 w 554"/>
              <a:gd name="T35" fmla="*/ 403 h 452"/>
              <a:gd name="T36" fmla="*/ 296 w 554"/>
              <a:gd name="T37" fmla="*/ 395 h 452"/>
              <a:gd name="T38" fmla="*/ 391 w 554"/>
              <a:gd name="T39" fmla="*/ 452 h 452"/>
              <a:gd name="T40" fmla="*/ 492 w 554"/>
              <a:gd name="T41" fmla="*/ 382 h 452"/>
              <a:gd name="T42" fmla="*/ 549 w 554"/>
              <a:gd name="T43" fmla="*/ 287 h 452"/>
              <a:gd name="T44" fmla="*/ 547 w 554"/>
              <a:gd name="T45" fmla="*/ 267 h 452"/>
              <a:gd name="T46" fmla="*/ 554 w 554"/>
              <a:gd name="T47" fmla="*/ 235 h 452"/>
              <a:gd name="T48" fmla="*/ 536 w 554"/>
              <a:gd name="T49" fmla="*/ 185 h 452"/>
              <a:gd name="T50" fmla="*/ 537 w 554"/>
              <a:gd name="T51" fmla="*/ 174 h 452"/>
              <a:gd name="T52" fmla="*/ 493 w 554"/>
              <a:gd name="T53" fmla="*/ 106 h 452"/>
              <a:gd name="T54" fmla="*/ 367 w 554"/>
              <a:gd name="T55" fmla="*/ 21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54" h="452">
                <a:moveTo>
                  <a:pt x="367" y="21"/>
                </a:moveTo>
                <a:cubicBezTo>
                  <a:pt x="356" y="11"/>
                  <a:pt x="341" y="5"/>
                  <a:pt x="325" y="5"/>
                </a:cubicBezTo>
                <a:cubicBezTo>
                  <a:pt x="315" y="5"/>
                  <a:pt x="306" y="7"/>
                  <a:pt x="298" y="11"/>
                </a:cubicBezTo>
                <a:cubicBezTo>
                  <a:pt x="289" y="4"/>
                  <a:pt x="279" y="0"/>
                  <a:pt x="267" y="0"/>
                </a:cubicBezTo>
                <a:cubicBezTo>
                  <a:pt x="258" y="0"/>
                  <a:pt x="250" y="3"/>
                  <a:pt x="243" y="7"/>
                </a:cubicBezTo>
                <a:cubicBezTo>
                  <a:pt x="237" y="5"/>
                  <a:pt x="230" y="5"/>
                  <a:pt x="223" y="5"/>
                </a:cubicBezTo>
                <a:cubicBezTo>
                  <a:pt x="203" y="5"/>
                  <a:pt x="183" y="12"/>
                  <a:pt x="168" y="24"/>
                </a:cubicBezTo>
                <a:cubicBezTo>
                  <a:pt x="166" y="24"/>
                  <a:pt x="165" y="24"/>
                  <a:pt x="163" y="24"/>
                </a:cubicBezTo>
                <a:cubicBezTo>
                  <a:pt x="136" y="24"/>
                  <a:pt x="112" y="36"/>
                  <a:pt x="96" y="54"/>
                </a:cubicBezTo>
                <a:cubicBezTo>
                  <a:pt x="63" y="60"/>
                  <a:pt x="38" y="89"/>
                  <a:pt x="38" y="123"/>
                </a:cubicBezTo>
                <a:cubicBezTo>
                  <a:pt x="24" y="128"/>
                  <a:pt x="15" y="141"/>
                  <a:pt x="15" y="156"/>
                </a:cubicBezTo>
                <a:cubicBezTo>
                  <a:pt x="15" y="158"/>
                  <a:pt x="15" y="159"/>
                  <a:pt x="15" y="161"/>
                </a:cubicBezTo>
                <a:cubicBezTo>
                  <a:pt x="6" y="175"/>
                  <a:pt x="0" y="192"/>
                  <a:pt x="0" y="210"/>
                </a:cubicBezTo>
                <a:cubicBezTo>
                  <a:pt x="0" y="240"/>
                  <a:pt x="16" y="266"/>
                  <a:pt x="39" y="282"/>
                </a:cubicBezTo>
                <a:cubicBezTo>
                  <a:pt x="48" y="308"/>
                  <a:pt x="74" y="327"/>
                  <a:pt x="103" y="327"/>
                </a:cubicBezTo>
                <a:cubicBezTo>
                  <a:pt x="115" y="327"/>
                  <a:pt x="126" y="324"/>
                  <a:pt x="135" y="319"/>
                </a:cubicBezTo>
                <a:cubicBezTo>
                  <a:pt x="145" y="332"/>
                  <a:pt x="160" y="341"/>
                  <a:pt x="177" y="344"/>
                </a:cubicBezTo>
                <a:cubicBezTo>
                  <a:pt x="189" y="378"/>
                  <a:pt x="222" y="403"/>
                  <a:pt x="260" y="403"/>
                </a:cubicBezTo>
                <a:cubicBezTo>
                  <a:pt x="273" y="403"/>
                  <a:pt x="285" y="400"/>
                  <a:pt x="296" y="395"/>
                </a:cubicBezTo>
                <a:cubicBezTo>
                  <a:pt x="314" y="429"/>
                  <a:pt x="350" y="452"/>
                  <a:pt x="391" y="452"/>
                </a:cubicBezTo>
                <a:cubicBezTo>
                  <a:pt x="437" y="452"/>
                  <a:pt x="477" y="423"/>
                  <a:pt x="492" y="382"/>
                </a:cubicBezTo>
                <a:cubicBezTo>
                  <a:pt x="526" y="364"/>
                  <a:pt x="549" y="328"/>
                  <a:pt x="549" y="287"/>
                </a:cubicBezTo>
                <a:cubicBezTo>
                  <a:pt x="549" y="280"/>
                  <a:pt x="548" y="274"/>
                  <a:pt x="547" y="267"/>
                </a:cubicBezTo>
                <a:cubicBezTo>
                  <a:pt x="552" y="257"/>
                  <a:pt x="554" y="246"/>
                  <a:pt x="554" y="235"/>
                </a:cubicBezTo>
                <a:cubicBezTo>
                  <a:pt x="554" y="216"/>
                  <a:pt x="547" y="199"/>
                  <a:pt x="536" y="185"/>
                </a:cubicBezTo>
                <a:cubicBezTo>
                  <a:pt x="536" y="182"/>
                  <a:pt x="537" y="178"/>
                  <a:pt x="537" y="174"/>
                </a:cubicBezTo>
                <a:cubicBezTo>
                  <a:pt x="537" y="144"/>
                  <a:pt x="519" y="118"/>
                  <a:pt x="493" y="106"/>
                </a:cubicBezTo>
                <a:cubicBezTo>
                  <a:pt x="472" y="57"/>
                  <a:pt x="423" y="22"/>
                  <a:pt x="367" y="2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false" compatLnSpc="true"/>
          <a:lstStyle/>
          <a:p>
            <a:endParaRPr lang="id-ID">
              <a:solidFill>
                <a:schemeClr val="bg1"/>
              </a:solidFill>
              <a:latin typeface="字魂59号-创粗黑" panose="00000500000000000000" charset="-122"/>
              <a:ea typeface="字魂59号-创粗黑" panose="00000500000000000000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22619" y="249049"/>
            <a:ext cx="33704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2F8BE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货车司机从业状况调查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2F8BE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39" name="组合 38"/>
          <p:cNvGrpSpPr/>
          <p:nvPr/>
        </p:nvGrpSpPr>
        <p:grpSpPr>
          <a:xfrm>
            <a:off x="6382484" y="1257598"/>
            <a:ext cx="5278507" cy="495657"/>
            <a:chOff x="1086644" y="2119251"/>
            <a:chExt cx="2709751" cy="495657"/>
          </a:xfrm>
        </p:grpSpPr>
        <p:sp>
          <p:nvSpPr>
            <p:cNvPr id="54" name="平行四边形 53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55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r>
                <a:rPr lang="zh-CN" altLang="en-US" dirty="0">
                  <a:sym typeface="字魂58号-创中黑" panose="00000500000000000000" pitchFamily="2" charset="-122"/>
                </a:rPr>
                <a:t>收入满意度</a:t>
              </a:r>
              <a:endParaRPr lang="zh-CN" altLang="en-US" sz="20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POSans M" panose="00020600040101010101" pitchFamily="18" charset="-122"/>
              </a:endParaRPr>
            </a:p>
          </p:txBody>
        </p:sp>
      </p:grpSp>
      <p:sp>
        <p:nvSpPr>
          <p:cNvPr id="4" name="矩形 3"/>
          <p:cNvSpPr/>
          <p:nvPr/>
        </p:nvSpPr>
        <p:spPr>
          <a:xfrm>
            <a:off x="6382483" y="1758603"/>
            <a:ext cx="5278507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参与调查的货车司机对收入的满意度总体偏中下水平。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认为收入一般的货车司机约占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39.68%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，对收入不太满意的约占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31.6%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。对收入非常满意和比较满意的货车司机约占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14.94%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，与对收入非常不满意的司机数量基本相当。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206436" y="1239079"/>
            <a:ext cx="5604581" cy="495657"/>
            <a:chOff x="1086644" y="2119251"/>
            <a:chExt cx="2709751" cy="495657"/>
          </a:xfrm>
        </p:grpSpPr>
        <p:sp>
          <p:nvSpPr>
            <p:cNvPr id="7" name="平行四边形 6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12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pPr lvl="0" algn="ctr">
                <a:defRPr/>
              </a:pPr>
              <a:r>
                <a:rPr lang="zh-CN" altLang="en-US" sz="2000" b="1" kern="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rPr>
                <a:t>年收入水平</a:t>
              </a:r>
              <a:endParaRPr lang="zh-CN" altLang="en-US" sz="20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POSans M" panose="00020600040101010101" pitchFamily="18" charset="-122"/>
              </a:endParaRPr>
            </a:p>
          </p:txBody>
        </p:sp>
      </p:grpSp>
      <p:sp>
        <p:nvSpPr>
          <p:cNvPr id="16" name="矩形 15"/>
          <p:cNvSpPr/>
          <p:nvPr/>
        </p:nvSpPr>
        <p:spPr>
          <a:xfrm>
            <a:off x="399121" y="1924749"/>
            <a:ext cx="507557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本次参与调查的货车司机中，约有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45.91%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年收入在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5-8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万元，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32.87%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年收入在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5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万元以下，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16.55%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年收入在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9-14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万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元，年收入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高于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14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万元的仅占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4.67%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参与调查的货车司机，平均年收入约为</a:t>
            </a:r>
            <a:r>
              <a:rPr lang="en-US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5.6-8.6</a:t>
            </a:r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万</a:t>
            </a:r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元。</a:t>
            </a:r>
            <a:endParaRPr lang="en-US" altLang="zh-CN" sz="1600" b="1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graphicFrame>
        <p:nvGraphicFramePr>
          <p:cNvPr id="8" name="图表 7"/>
          <p:cNvGraphicFramePr/>
          <p:nvPr/>
        </p:nvGraphicFramePr>
        <p:xfrm>
          <a:off x="231666" y="3574559"/>
          <a:ext cx="5243025" cy="30571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0" name="图表 9"/>
          <p:cNvGraphicFramePr/>
          <p:nvPr/>
        </p:nvGraphicFramePr>
        <p:xfrm>
          <a:off x="6341173" y="3236286"/>
          <a:ext cx="5319817" cy="3312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5971433" y="1036968"/>
            <a:ext cx="6220567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272717" y="220078"/>
            <a:ext cx="742447" cy="582027"/>
            <a:chOff x="272717" y="220078"/>
            <a:chExt cx="742447" cy="582027"/>
          </a:xfrm>
        </p:grpSpPr>
        <p:sp>
          <p:nvSpPr>
            <p:cNvPr id="5" name="圆: 空心 4"/>
            <p:cNvSpPr/>
            <p:nvPr/>
          </p:nvSpPr>
          <p:spPr>
            <a:xfrm>
              <a:off x="481263" y="220078"/>
              <a:ext cx="533901" cy="533901"/>
            </a:xfrm>
            <a:prstGeom prst="donut">
              <a:avLst/>
            </a:prstGeom>
            <a:gradFill flip="none" rotWithShape="true"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272717" y="573006"/>
              <a:ext cx="229099" cy="229099"/>
            </a:xfrm>
            <a:prstGeom prst="ellipse">
              <a:avLst/>
            </a:prstGeom>
            <a:gradFill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</p:grpSp>
      <p:sp>
        <p:nvSpPr>
          <p:cNvPr id="38" name="矩形 37"/>
          <p:cNvSpPr/>
          <p:nvPr/>
        </p:nvSpPr>
        <p:spPr>
          <a:xfrm>
            <a:off x="29381" y="1036968"/>
            <a:ext cx="5942052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sp>
        <p:nvSpPr>
          <p:cNvPr id="36" name="Freeform 5"/>
          <p:cNvSpPr>
            <a:spLocks noEditPoints="true"/>
          </p:cNvSpPr>
          <p:nvPr/>
        </p:nvSpPr>
        <p:spPr bwMode="auto">
          <a:xfrm>
            <a:off x="535905" y="2060736"/>
            <a:ext cx="444722" cy="506754"/>
          </a:xfrm>
          <a:custGeom>
            <a:avLst/>
            <a:gdLst>
              <a:gd name="T0" fmla="*/ 578 w 786"/>
              <a:gd name="T1" fmla="*/ 28 h 896"/>
              <a:gd name="T2" fmla="*/ 205 w 786"/>
              <a:gd name="T3" fmla="*/ 59 h 896"/>
              <a:gd name="T4" fmla="*/ 67 w 786"/>
              <a:gd name="T5" fmla="*/ 236 h 896"/>
              <a:gd name="T6" fmla="*/ 68 w 786"/>
              <a:gd name="T7" fmla="*/ 346 h 896"/>
              <a:gd name="T8" fmla="*/ 70 w 786"/>
              <a:gd name="T9" fmla="*/ 356 h 896"/>
              <a:gd name="T10" fmla="*/ 39 w 786"/>
              <a:gd name="T11" fmla="*/ 406 h 896"/>
              <a:gd name="T12" fmla="*/ 14 w 786"/>
              <a:gd name="T13" fmla="*/ 441 h 896"/>
              <a:gd name="T14" fmla="*/ 14 w 786"/>
              <a:gd name="T15" fmla="*/ 442 h 896"/>
              <a:gd name="T16" fmla="*/ 36 w 786"/>
              <a:gd name="T17" fmla="*/ 540 h 896"/>
              <a:gd name="T18" fmla="*/ 50 w 786"/>
              <a:gd name="T19" fmla="*/ 587 h 896"/>
              <a:gd name="T20" fmla="*/ 75 w 786"/>
              <a:gd name="T21" fmla="*/ 649 h 896"/>
              <a:gd name="T22" fmla="*/ 74 w 786"/>
              <a:gd name="T23" fmla="*/ 694 h 896"/>
              <a:gd name="T24" fmla="*/ 169 w 786"/>
              <a:gd name="T25" fmla="*/ 773 h 896"/>
              <a:gd name="T26" fmla="*/ 244 w 786"/>
              <a:gd name="T27" fmla="*/ 830 h 896"/>
              <a:gd name="T28" fmla="*/ 618 w 786"/>
              <a:gd name="T29" fmla="*/ 896 h 896"/>
              <a:gd name="T30" fmla="*/ 686 w 786"/>
              <a:gd name="T31" fmla="*/ 814 h 896"/>
              <a:gd name="T32" fmla="*/ 664 w 786"/>
              <a:gd name="T33" fmla="*/ 637 h 896"/>
              <a:gd name="T34" fmla="*/ 777 w 786"/>
              <a:gd name="T35" fmla="*/ 417 h 896"/>
              <a:gd name="T36" fmla="*/ 706 w 786"/>
              <a:gd name="T37" fmla="*/ 118 h 896"/>
              <a:gd name="T38" fmla="*/ 627 w 786"/>
              <a:gd name="T39" fmla="*/ 606 h 896"/>
              <a:gd name="T40" fmla="*/ 639 w 786"/>
              <a:gd name="T41" fmla="*/ 823 h 896"/>
              <a:gd name="T42" fmla="*/ 618 w 786"/>
              <a:gd name="T43" fmla="*/ 847 h 896"/>
              <a:gd name="T44" fmla="*/ 292 w 786"/>
              <a:gd name="T45" fmla="*/ 827 h 896"/>
              <a:gd name="T46" fmla="*/ 260 w 786"/>
              <a:gd name="T47" fmla="*/ 706 h 896"/>
              <a:gd name="T48" fmla="*/ 169 w 786"/>
              <a:gd name="T49" fmla="*/ 725 h 896"/>
              <a:gd name="T50" fmla="*/ 101 w 786"/>
              <a:gd name="T51" fmla="*/ 604 h 896"/>
              <a:gd name="T52" fmla="*/ 110 w 786"/>
              <a:gd name="T53" fmla="*/ 568 h 896"/>
              <a:gd name="T54" fmla="*/ 86 w 786"/>
              <a:gd name="T55" fmla="*/ 555 h 896"/>
              <a:gd name="T56" fmla="*/ 94 w 786"/>
              <a:gd name="T57" fmla="*/ 519 h 896"/>
              <a:gd name="T58" fmla="*/ 65 w 786"/>
              <a:gd name="T59" fmla="*/ 501 h 896"/>
              <a:gd name="T60" fmla="*/ 55 w 786"/>
              <a:gd name="T61" fmla="*/ 467 h 896"/>
              <a:gd name="T62" fmla="*/ 112 w 786"/>
              <a:gd name="T63" fmla="*/ 381 h 896"/>
              <a:gd name="T64" fmla="*/ 115 w 786"/>
              <a:gd name="T65" fmla="*/ 335 h 896"/>
              <a:gd name="T66" fmla="*/ 114 w 786"/>
              <a:gd name="T67" fmla="*/ 248 h 896"/>
              <a:gd name="T68" fmla="*/ 729 w 786"/>
              <a:gd name="T69" fmla="*/ 410 h 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786" h="896">
                <a:moveTo>
                  <a:pt x="706" y="118"/>
                </a:moveTo>
                <a:cubicBezTo>
                  <a:pt x="672" y="79"/>
                  <a:pt x="629" y="49"/>
                  <a:pt x="578" y="28"/>
                </a:cubicBezTo>
                <a:cubicBezTo>
                  <a:pt x="531" y="10"/>
                  <a:pt x="478" y="0"/>
                  <a:pt x="425" y="0"/>
                </a:cubicBezTo>
                <a:cubicBezTo>
                  <a:pt x="346" y="0"/>
                  <a:pt x="268" y="21"/>
                  <a:pt x="205" y="59"/>
                </a:cubicBezTo>
                <a:cubicBezTo>
                  <a:pt x="171" y="79"/>
                  <a:pt x="142" y="104"/>
                  <a:pt x="119" y="133"/>
                </a:cubicBezTo>
                <a:cubicBezTo>
                  <a:pt x="94" y="164"/>
                  <a:pt x="77" y="198"/>
                  <a:pt x="67" y="236"/>
                </a:cubicBezTo>
                <a:cubicBezTo>
                  <a:pt x="59" y="268"/>
                  <a:pt x="58" y="305"/>
                  <a:pt x="65" y="335"/>
                </a:cubicBezTo>
                <a:cubicBezTo>
                  <a:pt x="68" y="346"/>
                  <a:pt x="68" y="346"/>
                  <a:pt x="68" y="346"/>
                </a:cubicBezTo>
                <a:cubicBezTo>
                  <a:pt x="68" y="349"/>
                  <a:pt x="69" y="352"/>
                  <a:pt x="70" y="354"/>
                </a:cubicBezTo>
                <a:cubicBezTo>
                  <a:pt x="70" y="355"/>
                  <a:pt x="70" y="356"/>
                  <a:pt x="70" y="356"/>
                </a:cubicBezTo>
                <a:cubicBezTo>
                  <a:pt x="68" y="360"/>
                  <a:pt x="68" y="360"/>
                  <a:pt x="68" y="360"/>
                </a:cubicBezTo>
                <a:cubicBezTo>
                  <a:pt x="61" y="375"/>
                  <a:pt x="50" y="390"/>
                  <a:pt x="39" y="406"/>
                </a:cubicBezTo>
                <a:cubicBezTo>
                  <a:pt x="31" y="417"/>
                  <a:pt x="22" y="428"/>
                  <a:pt x="14" y="441"/>
                </a:cubicBezTo>
                <a:cubicBezTo>
                  <a:pt x="14" y="441"/>
                  <a:pt x="14" y="441"/>
                  <a:pt x="14" y="441"/>
                </a:cubicBezTo>
                <a:cubicBezTo>
                  <a:pt x="14" y="441"/>
                  <a:pt x="14" y="441"/>
                  <a:pt x="14" y="441"/>
                </a:cubicBezTo>
                <a:cubicBezTo>
                  <a:pt x="14" y="442"/>
                  <a:pt x="14" y="442"/>
                  <a:pt x="14" y="442"/>
                </a:cubicBezTo>
                <a:cubicBezTo>
                  <a:pt x="3" y="459"/>
                  <a:pt x="0" y="481"/>
                  <a:pt x="6" y="501"/>
                </a:cubicBezTo>
                <a:cubicBezTo>
                  <a:pt x="11" y="517"/>
                  <a:pt x="22" y="531"/>
                  <a:pt x="36" y="540"/>
                </a:cubicBezTo>
                <a:cubicBezTo>
                  <a:pt x="35" y="553"/>
                  <a:pt x="37" y="565"/>
                  <a:pt x="43" y="576"/>
                </a:cubicBezTo>
                <a:cubicBezTo>
                  <a:pt x="45" y="580"/>
                  <a:pt x="47" y="584"/>
                  <a:pt x="50" y="587"/>
                </a:cubicBezTo>
                <a:cubicBezTo>
                  <a:pt x="48" y="603"/>
                  <a:pt x="52" y="619"/>
                  <a:pt x="62" y="632"/>
                </a:cubicBezTo>
                <a:cubicBezTo>
                  <a:pt x="75" y="649"/>
                  <a:pt x="75" y="649"/>
                  <a:pt x="75" y="649"/>
                </a:cubicBezTo>
                <a:cubicBezTo>
                  <a:pt x="75" y="652"/>
                  <a:pt x="75" y="654"/>
                  <a:pt x="74" y="657"/>
                </a:cubicBezTo>
                <a:cubicBezTo>
                  <a:pt x="74" y="667"/>
                  <a:pt x="73" y="680"/>
                  <a:pt x="74" y="694"/>
                </a:cubicBezTo>
                <a:cubicBezTo>
                  <a:pt x="77" y="715"/>
                  <a:pt x="85" y="732"/>
                  <a:pt x="97" y="746"/>
                </a:cubicBezTo>
                <a:cubicBezTo>
                  <a:pt x="114" y="764"/>
                  <a:pt x="139" y="773"/>
                  <a:pt x="169" y="773"/>
                </a:cubicBezTo>
                <a:cubicBezTo>
                  <a:pt x="189" y="773"/>
                  <a:pt x="212" y="769"/>
                  <a:pt x="240" y="761"/>
                </a:cubicBezTo>
                <a:cubicBezTo>
                  <a:pt x="241" y="779"/>
                  <a:pt x="243" y="801"/>
                  <a:pt x="244" y="830"/>
                </a:cubicBezTo>
                <a:cubicBezTo>
                  <a:pt x="246" y="867"/>
                  <a:pt x="276" y="896"/>
                  <a:pt x="313" y="896"/>
                </a:cubicBezTo>
                <a:cubicBezTo>
                  <a:pt x="618" y="896"/>
                  <a:pt x="618" y="896"/>
                  <a:pt x="618" y="896"/>
                </a:cubicBezTo>
                <a:cubicBezTo>
                  <a:pt x="638" y="896"/>
                  <a:pt x="658" y="887"/>
                  <a:pt x="671" y="871"/>
                </a:cubicBezTo>
                <a:cubicBezTo>
                  <a:pt x="684" y="855"/>
                  <a:pt x="690" y="834"/>
                  <a:pt x="686" y="814"/>
                </a:cubicBezTo>
                <a:cubicBezTo>
                  <a:pt x="658" y="658"/>
                  <a:pt x="658" y="658"/>
                  <a:pt x="658" y="658"/>
                </a:cubicBezTo>
                <a:cubicBezTo>
                  <a:pt x="657" y="650"/>
                  <a:pt x="659" y="643"/>
                  <a:pt x="664" y="637"/>
                </a:cubicBezTo>
                <a:cubicBezTo>
                  <a:pt x="686" y="610"/>
                  <a:pt x="712" y="578"/>
                  <a:pt x="733" y="541"/>
                </a:cubicBezTo>
                <a:cubicBezTo>
                  <a:pt x="756" y="501"/>
                  <a:pt x="770" y="460"/>
                  <a:pt x="777" y="417"/>
                </a:cubicBezTo>
                <a:cubicBezTo>
                  <a:pt x="786" y="355"/>
                  <a:pt x="784" y="298"/>
                  <a:pt x="772" y="247"/>
                </a:cubicBezTo>
                <a:cubicBezTo>
                  <a:pt x="759" y="198"/>
                  <a:pt x="737" y="154"/>
                  <a:pt x="706" y="118"/>
                </a:cubicBezTo>
                <a:close/>
                <a:moveTo>
                  <a:pt x="729" y="410"/>
                </a:moveTo>
                <a:cubicBezTo>
                  <a:pt x="717" y="491"/>
                  <a:pt x="674" y="550"/>
                  <a:pt x="627" y="606"/>
                </a:cubicBezTo>
                <a:cubicBezTo>
                  <a:pt x="613" y="622"/>
                  <a:pt x="607" y="645"/>
                  <a:pt x="611" y="666"/>
                </a:cubicBezTo>
                <a:cubicBezTo>
                  <a:pt x="639" y="823"/>
                  <a:pt x="639" y="823"/>
                  <a:pt x="639" y="823"/>
                </a:cubicBezTo>
                <a:cubicBezTo>
                  <a:pt x="640" y="829"/>
                  <a:pt x="638" y="835"/>
                  <a:pt x="634" y="840"/>
                </a:cubicBezTo>
                <a:cubicBezTo>
                  <a:pt x="630" y="845"/>
                  <a:pt x="624" y="847"/>
                  <a:pt x="618" y="847"/>
                </a:cubicBezTo>
                <a:cubicBezTo>
                  <a:pt x="313" y="847"/>
                  <a:pt x="313" y="847"/>
                  <a:pt x="313" y="847"/>
                </a:cubicBezTo>
                <a:cubicBezTo>
                  <a:pt x="302" y="847"/>
                  <a:pt x="293" y="839"/>
                  <a:pt x="292" y="827"/>
                </a:cubicBezTo>
                <a:cubicBezTo>
                  <a:pt x="290" y="774"/>
                  <a:pt x="286" y="742"/>
                  <a:pt x="284" y="724"/>
                </a:cubicBezTo>
                <a:cubicBezTo>
                  <a:pt x="284" y="715"/>
                  <a:pt x="272" y="706"/>
                  <a:pt x="260" y="706"/>
                </a:cubicBezTo>
                <a:cubicBezTo>
                  <a:pt x="258" y="706"/>
                  <a:pt x="256" y="706"/>
                  <a:pt x="254" y="707"/>
                </a:cubicBezTo>
                <a:cubicBezTo>
                  <a:pt x="216" y="720"/>
                  <a:pt x="189" y="725"/>
                  <a:pt x="169" y="725"/>
                </a:cubicBezTo>
                <a:cubicBezTo>
                  <a:pt x="95" y="725"/>
                  <a:pt x="134" y="648"/>
                  <a:pt x="120" y="629"/>
                </a:cubicBezTo>
                <a:cubicBezTo>
                  <a:pt x="101" y="604"/>
                  <a:pt x="101" y="604"/>
                  <a:pt x="101" y="604"/>
                </a:cubicBezTo>
                <a:cubicBezTo>
                  <a:pt x="96" y="597"/>
                  <a:pt x="96" y="589"/>
                  <a:pt x="100" y="583"/>
                </a:cubicBezTo>
                <a:cubicBezTo>
                  <a:pt x="110" y="568"/>
                  <a:pt x="110" y="568"/>
                  <a:pt x="110" y="568"/>
                </a:cubicBezTo>
                <a:cubicBezTo>
                  <a:pt x="98" y="565"/>
                  <a:pt x="98" y="565"/>
                  <a:pt x="98" y="565"/>
                </a:cubicBezTo>
                <a:cubicBezTo>
                  <a:pt x="93" y="563"/>
                  <a:pt x="89" y="560"/>
                  <a:pt x="86" y="555"/>
                </a:cubicBezTo>
                <a:cubicBezTo>
                  <a:pt x="84" y="550"/>
                  <a:pt x="84" y="545"/>
                  <a:pt x="86" y="540"/>
                </a:cubicBezTo>
                <a:cubicBezTo>
                  <a:pt x="94" y="519"/>
                  <a:pt x="94" y="519"/>
                  <a:pt x="94" y="519"/>
                </a:cubicBezTo>
                <a:cubicBezTo>
                  <a:pt x="95" y="517"/>
                  <a:pt x="94" y="514"/>
                  <a:pt x="92" y="513"/>
                </a:cubicBezTo>
                <a:cubicBezTo>
                  <a:pt x="65" y="501"/>
                  <a:pt x="65" y="501"/>
                  <a:pt x="65" y="501"/>
                </a:cubicBezTo>
                <a:cubicBezTo>
                  <a:pt x="59" y="499"/>
                  <a:pt x="54" y="493"/>
                  <a:pt x="52" y="487"/>
                </a:cubicBezTo>
                <a:cubicBezTo>
                  <a:pt x="50" y="480"/>
                  <a:pt x="51" y="473"/>
                  <a:pt x="55" y="467"/>
                </a:cubicBezTo>
                <a:cubicBezTo>
                  <a:pt x="55" y="466"/>
                  <a:pt x="55" y="466"/>
                  <a:pt x="55" y="466"/>
                </a:cubicBezTo>
                <a:cubicBezTo>
                  <a:pt x="73" y="438"/>
                  <a:pt x="97" y="412"/>
                  <a:pt x="112" y="381"/>
                </a:cubicBezTo>
                <a:cubicBezTo>
                  <a:pt x="118" y="368"/>
                  <a:pt x="118" y="368"/>
                  <a:pt x="118" y="368"/>
                </a:cubicBezTo>
                <a:cubicBezTo>
                  <a:pt x="122" y="359"/>
                  <a:pt x="117" y="345"/>
                  <a:pt x="115" y="335"/>
                </a:cubicBezTo>
                <a:cubicBezTo>
                  <a:pt x="112" y="325"/>
                  <a:pt x="112" y="325"/>
                  <a:pt x="112" y="325"/>
                </a:cubicBezTo>
                <a:cubicBezTo>
                  <a:pt x="107" y="301"/>
                  <a:pt x="108" y="271"/>
                  <a:pt x="114" y="248"/>
                </a:cubicBezTo>
                <a:cubicBezTo>
                  <a:pt x="146" y="120"/>
                  <a:pt x="286" y="48"/>
                  <a:pt x="425" y="48"/>
                </a:cubicBezTo>
                <a:cubicBezTo>
                  <a:pt x="597" y="48"/>
                  <a:pt x="767" y="158"/>
                  <a:pt x="729" y="41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false" compatLnSpc="true"/>
          <a:lstStyle/>
          <a:p>
            <a:endParaRPr lang="id-ID">
              <a:solidFill>
                <a:schemeClr val="bg1"/>
              </a:solidFill>
              <a:latin typeface="字魂59号-创粗黑" panose="00000500000000000000" charset="-122"/>
              <a:ea typeface="字魂59号-创粗黑" panose="00000500000000000000" charset="-122"/>
            </a:endParaRPr>
          </a:p>
        </p:txBody>
      </p:sp>
      <p:sp>
        <p:nvSpPr>
          <p:cNvPr id="37" name="Freeform 6"/>
          <p:cNvSpPr/>
          <p:nvPr/>
        </p:nvSpPr>
        <p:spPr bwMode="auto">
          <a:xfrm>
            <a:off x="643933" y="2130725"/>
            <a:ext cx="262494" cy="213950"/>
          </a:xfrm>
          <a:custGeom>
            <a:avLst/>
            <a:gdLst>
              <a:gd name="T0" fmla="*/ 367 w 554"/>
              <a:gd name="T1" fmla="*/ 21 h 452"/>
              <a:gd name="T2" fmla="*/ 325 w 554"/>
              <a:gd name="T3" fmla="*/ 5 h 452"/>
              <a:gd name="T4" fmla="*/ 298 w 554"/>
              <a:gd name="T5" fmla="*/ 11 h 452"/>
              <a:gd name="T6" fmla="*/ 267 w 554"/>
              <a:gd name="T7" fmla="*/ 0 h 452"/>
              <a:gd name="T8" fmla="*/ 243 w 554"/>
              <a:gd name="T9" fmla="*/ 7 h 452"/>
              <a:gd name="T10" fmla="*/ 223 w 554"/>
              <a:gd name="T11" fmla="*/ 5 h 452"/>
              <a:gd name="T12" fmla="*/ 168 w 554"/>
              <a:gd name="T13" fmla="*/ 24 h 452"/>
              <a:gd name="T14" fmla="*/ 163 w 554"/>
              <a:gd name="T15" fmla="*/ 24 h 452"/>
              <a:gd name="T16" fmla="*/ 96 w 554"/>
              <a:gd name="T17" fmla="*/ 54 h 452"/>
              <a:gd name="T18" fmla="*/ 38 w 554"/>
              <a:gd name="T19" fmla="*/ 123 h 452"/>
              <a:gd name="T20" fmla="*/ 15 w 554"/>
              <a:gd name="T21" fmla="*/ 156 h 452"/>
              <a:gd name="T22" fmla="*/ 15 w 554"/>
              <a:gd name="T23" fmla="*/ 161 h 452"/>
              <a:gd name="T24" fmla="*/ 0 w 554"/>
              <a:gd name="T25" fmla="*/ 210 h 452"/>
              <a:gd name="T26" fmla="*/ 39 w 554"/>
              <a:gd name="T27" fmla="*/ 282 h 452"/>
              <a:gd name="T28" fmla="*/ 103 w 554"/>
              <a:gd name="T29" fmla="*/ 327 h 452"/>
              <a:gd name="T30" fmla="*/ 135 w 554"/>
              <a:gd name="T31" fmla="*/ 319 h 452"/>
              <a:gd name="T32" fmla="*/ 177 w 554"/>
              <a:gd name="T33" fmla="*/ 344 h 452"/>
              <a:gd name="T34" fmla="*/ 260 w 554"/>
              <a:gd name="T35" fmla="*/ 403 h 452"/>
              <a:gd name="T36" fmla="*/ 296 w 554"/>
              <a:gd name="T37" fmla="*/ 395 h 452"/>
              <a:gd name="T38" fmla="*/ 391 w 554"/>
              <a:gd name="T39" fmla="*/ 452 h 452"/>
              <a:gd name="T40" fmla="*/ 492 w 554"/>
              <a:gd name="T41" fmla="*/ 382 h 452"/>
              <a:gd name="T42" fmla="*/ 549 w 554"/>
              <a:gd name="T43" fmla="*/ 287 h 452"/>
              <a:gd name="T44" fmla="*/ 547 w 554"/>
              <a:gd name="T45" fmla="*/ 267 h 452"/>
              <a:gd name="T46" fmla="*/ 554 w 554"/>
              <a:gd name="T47" fmla="*/ 235 h 452"/>
              <a:gd name="T48" fmla="*/ 536 w 554"/>
              <a:gd name="T49" fmla="*/ 185 h 452"/>
              <a:gd name="T50" fmla="*/ 537 w 554"/>
              <a:gd name="T51" fmla="*/ 174 h 452"/>
              <a:gd name="T52" fmla="*/ 493 w 554"/>
              <a:gd name="T53" fmla="*/ 106 h 452"/>
              <a:gd name="T54" fmla="*/ 367 w 554"/>
              <a:gd name="T55" fmla="*/ 21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54" h="452">
                <a:moveTo>
                  <a:pt x="367" y="21"/>
                </a:moveTo>
                <a:cubicBezTo>
                  <a:pt x="356" y="11"/>
                  <a:pt x="341" y="5"/>
                  <a:pt x="325" y="5"/>
                </a:cubicBezTo>
                <a:cubicBezTo>
                  <a:pt x="315" y="5"/>
                  <a:pt x="306" y="7"/>
                  <a:pt x="298" y="11"/>
                </a:cubicBezTo>
                <a:cubicBezTo>
                  <a:pt x="289" y="4"/>
                  <a:pt x="279" y="0"/>
                  <a:pt x="267" y="0"/>
                </a:cubicBezTo>
                <a:cubicBezTo>
                  <a:pt x="258" y="0"/>
                  <a:pt x="250" y="3"/>
                  <a:pt x="243" y="7"/>
                </a:cubicBezTo>
                <a:cubicBezTo>
                  <a:pt x="237" y="5"/>
                  <a:pt x="230" y="5"/>
                  <a:pt x="223" y="5"/>
                </a:cubicBezTo>
                <a:cubicBezTo>
                  <a:pt x="203" y="5"/>
                  <a:pt x="183" y="12"/>
                  <a:pt x="168" y="24"/>
                </a:cubicBezTo>
                <a:cubicBezTo>
                  <a:pt x="166" y="24"/>
                  <a:pt x="165" y="24"/>
                  <a:pt x="163" y="24"/>
                </a:cubicBezTo>
                <a:cubicBezTo>
                  <a:pt x="136" y="24"/>
                  <a:pt x="112" y="36"/>
                  <a:pt x="96" y="54"/>
                </a:cubicBezTo>
                <a:cubicBezTo>
                  <a:pt x="63" y="60"/>
                  <a:pt x="38" y="89"/>
                  <a:pt x="38" y="123"/>
                </a:cubicBezTo>
                <a:cubicBezTo>
                  <a:pt x="24" y="128"/>
                  <a:pt x="15" y="141"/>
                  <a:pt x="15" y="156"/>
                </a:cubicBezTo>
                <a:cubicBezTo>
                  <a:pt x="15" y="158"/>
                  <a:pt x="15" y="159"/>
                  <a:pt x="15" y="161"/>
                </a:cubicBezTo>
                <a:cubicBezTo>
                  <a:pt x="6" y="175"/>
                  <a:pt x="0" y="192"/>
                  <a:pt x="0" y="210"/>
                </a:cubicBezTo>
                <a:cubicBezTo>
                  <a:pt x="0" y="240"/>
                  <a:pt x="16" y="266"/>
                  <a:pt x="39" y="282"/>
                </a:cubicBezTo>
                <a:cubicBezTo>
                  <a:pt x="48" y="308"/>
                  <a:pt x="74" y="327"/>
                  <a:pt x="103" y="327"/>
                </a:cubicBezTo>
                <a:cubicBezTo>
                  <a:pt x="115" y="327"/>
                  <a:pt x="126" y="324"/>
                  <a:pt x="135" y="319"/>
                </a:cubicBezTo>
                <a:cubicBezTo>
                  <a:pt x="145" y="332"/>
                  <a:pt x="160" y="341"/>
                  <a:pt x="177" y="344"/>
                </a:cubicBezTo>
                <a:cubicBezTo>
                  <a:pt x="189" y="378"/>
                  <a:pt x="222" y="403"/>
                  <a:pt x="260" y="403"/>
                </a:cubicBezTo>
                <a:cubicBezTo>
                  <a:pt x="273" y="403"/>
                  <a:pt x="285" y="400"/>
                  <a:pt x="296" y="395"/>
                </a:cubicBezTo>
                <a:cubicBezTo>
                  <a:pt x="314" y="429"/>
                  <a:pt x="350" y="452"/>
                  <a:pt x="391" y="452"/>
                </a:cubicBezTo>
                <a:cubicBezTo>
                  <a:pt x="437" y="452"/>
                  <a:pt x="477" y="423"/>
                  <a:pt x="492" y="382"/>
                </a:cubicBezTo>
                <a:cubicBezTo>
                  <a:pt x="526" y="364"/>
                  <a:pt x="549" y="328"/>
                  <a:pt x="549" y="287"/>
                </a:cubicBezTo>
                <a:cubicBezTo>
                  <a:pt x="549" y="280"/>
                  <a:pt x="548" y="274"/>
                  <a:pt x="547" y="267"/>
                </a:cubicBezTo>
                <a:cubicBezTo>
                  <a:pt x="552" y="257"/>
                  <a:pt x="554" y="246"/>
                  <a:pt x="554" y="235"/>
                </a:cubicBezTo>
                <a:cubicBezTo>
                  <a:pt x="554" y="216"/>
                  <a:pt x="547" y="199"/>
                  <a:pt x="536" y="185"/>
                </a:cubicBezTo>
                <a:cubicBezTo>
                  <a:pt x="536" y="182"/>
                  <a:pt x="537" y="178"/>
                  <a:pt x="537" y="174"/>
                </a:cubicBezTo>
                <a:cubicBezTo>
                  <a:pt x="537" y="144"/>
                  <a:pt x="519" y="118"/>
                  <a:pt x="493" y="106"/>
                </a:cubicBezTo>
                <a:cubicBezTo>
                  <a:pt x="472" y="57"/>
                  <a:pt x="423" y="22"/>
                  <a:pt x="367" y="2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false" compatLnSpc="true"/>
          <a:lstStyle/>
          <a:p>
            <a:endParaRPr lang="id-ID">
              <a:solidFill>
                <a:schemeClr val="bg1"/>
              </a:solidFill>
              <a:latin typeface="字魂59号-创粗黑" panose="00000500000000000000" charset="-122"/>
              <a:ea typeface="字魂59号-创粗黑" panose="00000500000000000000" charset="-122"/>
            </a:endParaRPr>
          </a:p>
        </p:txBody>
      </p:sp>
      <p:grpSp>
        <p:nvGrpSpPr>
          <p:cNvPr id="39" name="组合 38"/>
          <p:cNvGrpSpPr/>
          <p:nvPr/>
        </p:nvGrpSpPr>
        <p:grpSpPr>
          <a:xfrm>
            <a:off x="6593464" y="1301598"/>
            <a:ext cx="5278507" cy="495657"/>
            <a:chOff x="1086644" y="2119251"/>
            <a:chExt cx="2709751" cy="495657"/>
          </a:xfrm>
        </p:grpSpPr>
        <p:sp>
          <p:nvSpPr>
            <p:cNvPr id="54" name="平行四边形 53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55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r>
                <a:rPr lang="zh-CN" altLang="en-US" sz="2000" b="1" kern="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rPr>
                <a:t>每月的工作天数</a:t>
              </a:r>
              <a:endParaRPr lang="zh-CN" altLang="en-US" sz="20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POSans M" panose="00020600040101010101" pitchFamily="18" charset="-122"/>
              </a:endParaRPr>
            </a:p>
          </p:txBody>
        </p:sp>
      </p:grpSp>
      <p:sp>
        <p:nvSpPr>
          <p:cNvPr id="7" name="矩形 6"/>
          <p:cNvSpPr/>
          <p:nvPr/>
        </p:nvSpPr>
        <p:spPr>
          <a:xfrm>
            <a:off x="6694932" y="1851236"/>
            <a:ext cx="507557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参与调查的货车司机中，约有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65.84%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的货车司机每月工作天数在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25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天以上，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19.39%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的司机每月工作天数在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20-24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天，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14.77%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的司机每月工作天数在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20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天以下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。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参与调查的货车司机，</a:t>
            </a:r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平均</a:t>
            </a:r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每月工作</a:t>
            </a:r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天数约</a:t>
            </a:r>
            <a:r>
              <a:rPr lang="en-US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22-27</a:t>
            </a:r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天。</a:t>
            </a:r>
            <a:endParaRPr lang="en-US" altLang="zh-CN" sz="1600" b="1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72717" y="1301598"/>
            <a:ext cx="5604581" cy="495657"/>
            <a:chOff x="1086644" y="2119251"/>
            <a:chExt cx="2709751" cy="495657"/>
          </a:xfrm>
        </p:grpSpPr>
        <p:sp>
          <p:nvSpPr>
            <p:cNvPr id="3" name="平行四边形 2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10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pPr lvl="0" algn="ctr">
                <a:defRPr/>
              </a:pPr>
              <a:r>
                <a:rPr lang="zh-CN" altLang="en-US" sz="2000" b="1" kern="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rPr>
                <a:t>每天的工作时长</a:t>
              </a:r>
              <a:endParaRPr lang="zh-CN" altLang="en-US" sz="20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POSans M" panose="00020600040101010101" pitchFamily="18" charset="-122"/>
              </a:endParaRPr>
            </a:p>
          </p:txBody>
        </p:sp>
      </p:grpSp>
      <p:sp>
        <p:nvSpPr>
          <p:cNvPr id="13" name="矩形 12"/>
          <p:cNvSpPr/>
          <p:nvPr/>
        </p:nvSpPr>
        <p:spPr>
          <a:xfrm>
            <a:off x="462622" y="1876463"/>
            <a:ext cx="507557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本次参与调查的货车司机中有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77.57%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每天工作时长在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8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小时以上。其中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43.89%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每日工作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8-12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小时，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19.43%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每日工作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14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小时以上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。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参与调查的货车司机，</a:t>
            </a:r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平均日工</a:t>
            </a:r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作时</a:t>
            </a:r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长约</a:t>
            </a:r>
            <a:r>
              <a:rPr lang="en-US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9-11</a:t>
            </a:r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小时。</a:t>
            </a:r>
            <a:endParaRPr lang="en-US" altLang="zh-CN" sz="1600" b="1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22619" y="249049"/>
            <a:ext cx="33704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2F8BE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货车司机从业状况调查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2F8BE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aphicFrame>
        <p:nvGraphicFramePr>
          <p:cNvPr id="4" name="图表 3"/>
          <p:cNvGraphicFramePr/>
          <p:nvPr/>
        </p:nvGraphicFramePr>
        <p:xfrm>
          <a:off x="320029" y="3299318"/>
          <a:ext cx="5350134" cy="3361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8" name="图表 7"/>
          <p:cNvGraphicFramePr/>
          <p:nvPr/>
        </p:nvGraphicFramePr>
        <p:xfrm>
          <a:off x="6548902" y="3299318"/>
          <a:ext cx="5278507" cy="3361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5971433" y="1036968"/>
            <a:ext cx="6220567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272717" y="220078"/>
            <a:ext cx="742447" cy="582027"/>
            <a:chOff x="272717" y="220078"/>
            <a:chExt cx="742447" cy="582027"/>
          </a:xfrm>
        </p:grpSpPr>
        <p:sp>
          <p:nvSpPr>
            <p:cNvPr id="5" name="圆: 空心 4"/>
            <p:cNvSpPr/>
            <p:nvPr/>
          </p:nvSpPr>
          <p:spPr>
            <a:xfrm>
              <a:off x="481263" y="220078"/>
              <a:ext cx="533901" cy="533901"/>
            </a:xfrm>
            <a:prstGeom prst="donut">
              <a:avLst/>
            </a:prstGeom>
            <a:gradFill flip="none" rotWithShape="true"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272717" y="573006"/>
              <a:ext cx="229099" cy="229099"/>
            </a:xfrm>
            <a:prstGeom prst="ellipse">
              <a:avLst/>
            </a:prstGeom>
            <a:gradFill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</p:grpSp>
      <p:sp>
        <p:nvSpPr>
          <p:cNvPr id="38" name="矩形 37"/>
          <p:cNvSpPr/>
          <p:nvPr/>
        </p:nvSpPr>
        <p:spPr>
          <a:xfrm>
            <a:off x="29381" y="1036968"/>
            <a:ext cx="5942052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grpSp>
        <p:nvGrpSpPr>
          <p:cNvPr id="113" name="组合 112"/>
          <p:cNvGrpSpPr/>
          <p:nvPr/>
        </p:nvGrpSpPr>
        <p:grpSpPr>
          <a:xfrm>
            <a:off x="6265365" y="1239079"/>
            <a:ext cx="5604581" cy="495657"/>
            <a:chOff x="1086644" y="2119251"/>
            <a:chExt cx="2709751" cy="495657"/>
          </a:xfrm>
        </p:grpSpPr>
        <p:sp>
          <p:nvSpPr>
            <p:cNvPr id="114" name="平行四边形 113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115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pPr lvl="0" algn="ctr">
                <a:defRPr/>
              </a:pPr>
              <a:r>
                <a:rPr lang="zh-CN" altLang="en-US" sz="2000" b="1" kern="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rPr>
                <a:t>从业年限</a:t>
              </a:r>
              <a:endParaRPr lang="zh-CN" altLang="en-US" sz="20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POSans M" panose="00020600040101010101" pitchFamily="18" charset="-122"/>
              </a:endParaRPr>
            </a:p>
          </p:txBody>
        </p:sp>
      </p:grpSp>
      <p:sp>
        <p:nvSpPr>
          <p:cNvPr id="7" name="矩形 6"/>
          <p:cNvSpPr/>
          <p:nvPr/>
        </p:nvSpPr>
        <p:spPr>
          <a:xfrm>
            <a:off x="6543931" y="1891788"/>
            <a:ext cx="5075570" cy="100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500"/>
              </a:lnSpc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参与调查的货车司机中有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48.1%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从业年限在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10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年以上。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从业年限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4-10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年的货车司机占约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34.72%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从业年限在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3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年以下的新货车司机较少，仅占约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17.18%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22619" y="249049"/>
            <a:ext cx="33704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2F8BE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货车司机从业状况调查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2F8BE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323557" y="1242741"/>
            <a:ext cx="5278507" cy="495657"/>
            <a:chOff x="1086644" y="2119251"/>
            <a:chExt cx="2709751" cy="495657"/>
          </a:xfrm>
        </p:grpSpPr>
        <p:sp>
          <p:nvSpPr>
            <p:cNvPr id="21" name="平行四边形 20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22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r>
                <a:rPr lang="zh-CN" altLang="en-US" dirty="0"/>
                <a:t>年龄分布</a:t>
              </a:r>
              <a:endParaRPr lang="zh-CN" altLang="en-US" dirty="0"/>
            </a:p>
          </p:txBody>
        </p:sp>
      </p:grpSp>
      <p:sp>
        <p:nvSpPr>
          <p:cNvPr id="23" name="矩形 22"/>
          <p:cNvSpPr/>
          <p:nvPr/>
        </p:nvSpPr>
        <p:spPr>
          <a:xfrm>
            <a:off x="383977" y="1891788"/>
            <a:ext cx="5075570" cy="100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本次参与调查的货车司机中，年龄分布在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30-45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岁的最多，占参与调查人数的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56.4%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；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45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岁以上的其次，占约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37.08%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。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30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岁以下货车司机仅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113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人，占约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6.52%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graphicFrame>
        <p:nvGraphicFramePr>
          <p:cNvPr id="10" name="图表 9"/>
          <p:cNvGraphicFramePr/>
          <p:nvPr/>
        </p:nvGraphicFramePr>
        <p:xfrm>
          <a:off x="178434" y="2971800"/>
          <a:ext cx="5450211" cy="3489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2" name="图表 11"/>
          <p:cNvGraphicFramePr/>
          <p:nvPr/>
        </p:nvGraphicFramePr>
        <p:xfrm>
          <a:off x="6385363" y="3276600"/>
          <a:ext cx="5296097" cy="3185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5971433" y="1036968"/>
            <a:ext cx="6220567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272717" y="220078"/>
            <a:ext cx="742447" cy="582027"/>
            <a:chOff x="272717" y="220078"/>
            <a:chExt cx="742447" cy="582027"/>
          </a:xfrm>
        </p:grpSpPr>
        <p:sp>
          <p:nvSpPr>
            <p:cNvPr id="5" name="圆: 空心 4"/>
            <p:cNvSpPr/>
            <p:nvPr/>
          </p:nvSpPr>
          <p:spPr>
            <a:xfrm>
              <a:off x="481263" y="220078"/>
              <a:ext cx="533901" cy="533901"/>
            </a:xfrm>
            <a:prstGeom prst="donut">
              <a:avLst/>
            </a:prstGeom>
            <a:gradFill flip="none" rotWithShape="true"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272717" y="573006"/>
              <a:ext cx="229099" cy="229099"/>
            </a:xfrm>
            <a:prstGeom prst="ellipse">
              <a:avLst/>
            </a:prstGeom>
            <a:gradFill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</p:grpSp>
      <p:sp>
        <p:nvSpPr>
          <p:cNvPr id="38" name="矩形 37"/>
          <p:cNvSpPr/>
          <p:nvPr/>
        </p:nvSpPr>
        <p:spPr>
          <a:xfrm>
            <a:off x="29381" y="1036968"/>
            <a:ext cx="5942052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grpSp>
        <p:nvGrpSpPr>
          <p:cNvPr id="39" name="组合 38"/>
          <p:cNvGrpSpPr/>
          <p:nvPr/>
        </p:nvGrpSpPr>
        <p:grpSpPr>
          <a:xfrm>
            <a:off x="323557" y="1242741"/>
            <a:ext cx="5278507" cy="495657"/>
            <a:chOff x="1086644" y="2119251"/>
            <a:chExt cx="2709751" cy="495657"/>
          </a:xfrm>
        </p:grpSpPr>
        <p:sp>
          <p:nvSpPr>
            <p:cNvPr id="54" name="平行四边形 53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55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r>
                <a:rPr lang="zh-CN" altLang="en-US" sz="2000" b="1" kern="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rPr>
                <a:t>从业形式</a:t>
              </a:r>
              <a:endParaRPr lang="zh-CN" altLang="en-US" sz="20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POSans M" panose="00020600040101010101" pitchFamily="18" charset="-122"/>
              </a:endParaRPr>
            </a:p>
          </p:txBody>
        </p:sp>
      </p:grpSp>
      <p:sp>
        <p:nvSpPr>
          <p:cNvPr id="36" name="Freeform 5"/>
          <p:cNvSpPr>
            <a:spLocks noEditPoints="true"/>
          </p:cNvSpPr>
          <p:nvPr/>
        </p:nvSpPr>
        <p:spPr bwMode="auto">
          <a:xfrm>
            <a:off x="535905" y="2060736"/>
            <a:ext cx="444722" cy="506754"/>
          </a:xfrm>
          <a:custGeom>
            <a:avLst/>
            <a:gdLst>
              <a:gd name="T0" fmla="*/ 578 w 786"/>
              <a:gd name="T1" fmla="*/ 28 h 896"/>
              <a:gd name="T2" fmla="*/ 205 w 786"/>
              <a:gd name="T3" fmla="*/ 59 h 896"/>
              <a:gd name="T4" fmla="*/ 67 w 786"/>
              <a:gd name="T5" fmla="*/ 236 h 896"/>
              <a:gd name="T6" fmla="*/ 68 w 786"/>
              <a:gd name="T7" fmla="*/ 346 h 896"/>
              <a:gd name="T8" fmla="*/ 70 w 786"/>
              <a:gd name="T9" fmla="*/ 356 h 896"/>
              <a:gd name="T10" fmla="*/ 39 w 786"/>
              <a:gd name="T11" fmla="*/ 406 h 896"/>
              <a:gd name="T12" fmla="*/ 14 w 786"/>
              <a:gd name="T13" fmla="*/ 441 h 896"/>
              <a:gd name="T14" fmla="*/ 14 w 786"/>
              <a:gd name="T15" fmla="*/ 442 h 896"/>
              <a:gd name="T16" fmla="*/ 36 w 786"/>
              <a:gd name="T17" fmla="*/ 540 h 896"/>
              <a:gd name="T18" fmla="*/ 50 w 786"/>
              <a:gd name="T19" fmla="*/ 587 h 896"/>
              <a:gd name="T20" fmla="*/ 75 w 786"/>
              <a:gd name="T21" fmla="*/ 649 h 896"/>
              <a:gd name="T22" fmla="*/ 74 w 786"/>
              <a:gd name="T23" fmla="*/ 694 h 896"/>
              <a:gd name="T24" fmla="*/ 169 w 786"/>
              <a:gd name="T25" fmla="*/ 773 h 896"/>
              <a:gd name="T26" fmla="*/ 244 w 786"/>
              <a:gd name="T27" fmla="*/ 830 h 896"/>
              <a:gd name="T28" fmla="*/ 618 w 786"/>
              <a:gd name="T29" fmla="*/ 896 h 896"/>
              <a:gd name="T30" fmla="*/ 686 w 786"/>
              <a:gd name="T31" fmla="*/ 814 h 896"/>
              <a:gd name="T32" fmla="*/ 664 w 786"/>
              <a:gd name="T33" fmla="*/ 637 h 896"/>
              <a:gd name="T34" fmla="*/ 777 w 786"/>
              <a:gd name="T35" fmla="*/ 417 h 896"/>
              <a:gd name="T36" fmla="*/ 706 w 786"/>
              <a:gd name="T37" fmla="*/ 118 h 896"/>
              <a:gd name="T38" fmla="*/ 627 w 786"/>
              <a:gd name="T39" fmla="*/ 606 h 896"/>
              <a:gd name="T40" fmla="*/ 639 w 786"/>
              <a:gd name="T41" fmla="*/ 823 h 896"/>
              <a:gd name="T42" fmla="*/ 618 w 786"/>
              <a:gd name="T43" fmla="*/ 847 h 896"/>
              <a:gd name="T44" fmla="*/ 292 w 786"/>
              <a:gd name="T45" fmla="*/ 827 h 896"/>
              <a:gd name="T46" fmla="*/ 260 w 786"/>
              <a:gd name="T47" fmla="*/ 706 h 896"/>
              <a:gd name="T48" fmla="*/ 169 w 786"/>
              <a:gd name="T49" fmla="*/ 725 h 896"/>
              <a:gd name="T50" fmla="*/ 101 w 786"/>
              <a:gd name="T51" fmla="*/ 604 h 896"/>
              <a:gd name="T52" fmla="*/ 110 w 786"/>
              <a:gd name="T53" fmla="*/ 568 h 896"/>
              <a:gd name="T54" fmla="*/ 86 w 786"/>
              <a:gd name="T55" fmla="*/ 555 h 896"/>
              <a:gd name="T56" fmla="*/ 94 w 786"/>
              <a:gd name="T57" fmla="*/ 519 h 896"/>
              <a:gd name="T58" fmla="*/ 65 w 786"/>
              <a:gd name="T59" fmla="*/ 501 h 896"/>
              <a:gd name="T60" fmla="*/ 55 w 786"/>
              <a:gd name="T61" fmla="*/ 467 h 896"/>
              <a:gd name="T62" fmla="*/ 112 w 786"/>
              <a:gd name="T63" fmla="*/ 381 h 896"/>
              <a:gd name="T64" fmla="*/ 115 w 786"/>
              <a:gd name="T65" fmla="*/ 335 h 896"/>
              <a:gd name="T66" fmla="*/ 114 w 786"/>
              <a:gd name="T67" fmla="*/ 248 h 896"/>
              <a:gd name="T68" fmla="*/ 729 w 786"/>
              <a:gd name="T69" fmla="*/ 410 h 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786" h="896">
                <a:moveTo>
                  <a:pt x="706" y="118"/>
                </a:moveTo>
                <a:cubicBezTo>
                  <a:pt x="672" y="79"/>
                  <a:pt x="629" y="49"/>
                  <a:pt x="578" y="28"/>
                </a:cubicBezTo>
                <a:cubicBezTo>
                  <a:pt x="531" y="10"/>
                  <a:pt x="478" y="0"/>
                  <a:pt x="425" y="0"/>
                </a:cubicBezTo>
                <a:cubicBezTo>
                  <a:pt x="346" y="0"/>
                  <a:pt x="268" y="21"/>
                  <a:pt x="205" y="59"/>
                </a:cubicBezTo>
                <a:cubicBezTo>
                  <a:pt x="171" y="79"/>
                  <a:pt x="142" y="104"/>
                  <a:pt x="119" y="133"/>
                </a:cubicBezTo>
                <a:cubicBezTo>
                  <a:pt x="94" y="164"/>
                  <a:pt x="77" y="198"/>
                  <a:pt x="67" y="236"/>
                </a:cubicBezTo>
                <a:cubicBezTo>
                  <a:pt x="59" y="268"/>
                  <a:pt x="58" y="305"/>
                  <a:pt x="65" y="335"/>
                </a:cubicBezTo>
                <a:cubicBezTo>
                  <a:pt x="68" y="346"/>
                  <a:pt x="68" y="346"/>
                  <a:pt x="68" y="346"/>
                </a:cubicBezTo>
                <a:cubicBezTo>
                  <a:pt x="68" y="349"/>
                  <a:pt x="69" y="352"/>
                  <a:pt x="70" y="354"/>
                </a:cubicBezTo>
                <a:cubicBezTo>
                  <a:pt x="70" y="355"/>
                  <a:pt x="70" y="356"/>
                  <a:pt x="70" y="356"/>
                </a:cubicBezTo>
                <a:cubicBezTo>
                  <a:pt x="68" y="360"/>
                  <a:pt x="68" y="360"/>
                  <a:pt x="68" y="360"/>
                </a:cubicBezTo>
                <a:cubicBezTo>
                  <a:pt x="61" y="375"/>
                  <a:pt x="50" y="390"/>
                  <a:pt x="39" y="406"/>
                </a:cubicBezTo>
                <a:cubicBezTo>
                  <a:pt x="31" y="417"/>
                  <a:pt x="22" y="428"/>
                  <a:pt x="14" y="441"/>
                </a:cubicBezTo>
                <a:cubicBezTo>
                  <a:pt x="14" y="441"/>
                  <a:pt x="14" y="441"/>
                  <a:pt x="14" y="441"/>
                </a:cubicBezTo>
                <a:cubicBezTo>
                  <a:pt x="14" y="441"/>
                  <a:pt x="14" y="441"/>
                  <a:pt x="14" y="441"/>
                </a:cubicBezTo>
                <a:cubicBezTo>
                  <a:pt x="14" y="442"/>
                  <a:pt x="14" y="442"/>
                  <a:pt x="14" y="442"/>
                </a:cubicBezTo>
                <a:cubicBezTo>
                  <a:pt x="3" y="459"/>
                  <a:pt x="0" y="481"/>
                  <a:pt x="6" y="501"/>
                </a:cubicBezTo>
                <a:cubicBezTo>
                  <a:pt x="11" y="517"/>
                  <a:pt x="22" y="531"/>
                  <a:pt x="36" y="540"/>
                </a:cubicBezTo>
                <a:cubicBezTo>
                  <a:pt x="35" y="553"/>
                  <a:pt x="37" y="565"/>
                  <a:pt x="43" y="576"/>
                </a:cubicBezTo>
                <a:cubicBezTo>
                  <a:pt x="45" y="580"/>
                  <a:pt x="47" y="584"/>
                  <a:pt x="50" y="587"/>
                </a:cubicBezTo>
                <a:cubicBezTo>
                  <a:pt x="48" y="603"/>
                  <a:pt x="52" y="619"/>
                  <a:pt x="62" y="632"/>
                </a:cubicBezTo>
                <a:cubicBezTo>
                  <a:pt x="75" y="649"/>
                  <a:pt x="75" y="649"/>
                  <a:pt x="75" y="649"/>
                </a:cubicBezTo>
                <a:cubicBezTo>
                  <a:pt x="75" y="652"/>
                  <a:pt x="75" y="654"/>
                  <a:pt x="74" y="657"/>
                </a:cubicBezTo>
                <a:cubicBezTo>
                  <a:pt x="74" y="667"/>
                  <a:pt x="73" y="680"/>
                  <a:pt x="74" y="694"/>
                </a:cubicBezTo>
                <a:cubicBezTo>
                  <a:pt x="77" y="715"/>
                  <a:pt x="85" y="732"/>
                  <a:pt x="97" y="746"/>
                </a:cubicBezTo>
                <a:cubicBezTo>
                  <a:pt x="114" y="764"/>
                  <a:pt x="139" y="773"/>
                  <a:pt x="169" y="773"/>
                </a:cubicBezTo>
                <a:cubicBezTo>
                  <a:pt x="189" y="773"/>
                  <a:pt x="212" y="769"/>
                  <a:pt x="240" y="761"/>
                </a:cubicBezTo>
                <a:cubicBezTo>
                  <a:pt x="241" y="779"/>
                  <a:pt x="243" y="801"/>
                  <a:pt x="244" y="830"/>
                </a:cubicBezTo>
                <a:cubicBezTo>
                  <a:pt x="246" y="867"/>
                  <a:pt x="276" y="896"/>
                  <a:pt x="313" y="896"/>
                </a:cubicBezTo>
                <a:cubicBezTo>
                  <a:pt x="618" y="896"/>
                  <a:pt x="618" y="896"/>
                  <a:pt x="618" y="896"/>
                </a:cubicBezTo>
                <a:cubicBezTo>
                  <a:pt x="638" y="896"/>
                  <a:pt x="658" y="887"/>
                  <a:pt x="671" y="871"/>
                </a:cubicBezTo>
                <a:cubicBezTo>
                  <a:pt x="684" y="855"/>
                  <a:pt x="690" y="834"/>
                  <a:pt x="686" y="814"/>
                </a:cubicBezTo>
                <a:cubicBezTo>
                  <a:pt x="658" y="658"/>
                  <a:pt x="658" y="658"/>
                  <a:pt x="658" y="658"/>
                </a:cubicBezTo>
                <a:cubicBezTo>
                  <a:pt x="657" y="650"/>
                  <a:pt x="659" y="643"/>
                  <a:pt x="664" y="637"/>
                </a:cubicBezTo>
                <a:cubicBezTo>
                  <a:pt x="686" y="610"/>
                  <a:pt x="712" y="578"/>
                  <a:pt x="733" y="541"/>
                </a:cubicBezTo>
                <a:cubicBezTo>
                  <a:pt x="756" y="501"/>
                  <a:pt x="770" y="460"/>
                  <a:pt x="777" y="417"/>
                </a:cubicBezTo>
                <a:cubicBezTo>
                  <a:pt x="786" y="355"/>
                  <a:pt x="784" y="298"/>
                  <a:pt x="772" y="247"/>
                </a:cubicBezTo>
                <a:cubicBezTo>
                  <a:pt x="759" y="198"/>
                  <a:pt x="737" y="154"/>
                  <a:pt x="706" y="118"/>
                </a:cubicBezTo>
                <a:close/>
                <a:moveTo>
                  <a:pt x="729" y="410"/>
                </a:moveTo>
                <a:cubicBezTo>
                  <a:pt x="717" y="491"/>
                  <a:pt x="674" y="550"/>
                  <a:pt x="627" y="606"/>
                </a:cubicBezTo>
                <a:cubicBezTo>
                  <a:pt x="613" y="622"/>
                  <a:pt x="607" y="645"/>
                  <a:pt x="611" y="666"/>
                </a:cubicBezTo>
                <a:cubicBezTo>
                  <a:pt x="639" y="823"/>
                  <a:pt x="639" y="823"/>
                  <a:pt x="639" y="823"/>
                </a:cubicBezTo>
                <a:cubicBezTo>
                  <a:pt x="640" y="829"/>
                  <a:pt x="638" y="835"/>
                  <a:pt x="634" y="840"/>
                </a:cubicBezTo>
                <a:cubicBezTo>
                  <a:pt x="630" y="845"/>
                  <a:pt x="624" y="847"/>
                  <a:pt x="618" y="847"/>
                </a:cubicBezTo>
                <a:cubicBezTo>
                  <a:pt x="313" y="847"/>
                  <a:pt x="313" y="847"/>
                  <a:pt x="313" y="847"/>
                </a:cubicBezTo>
                <a:cubicBezTo>
                  <a:pt x="302" y="847"/>
                  <a:pt x="293" y="839"/>
                  <a:pt x="292" y="827"/>
                </a:cubicBezTo>
                <a:cubicBezTo>
                  <a:pt x="290" y="774"/>
                  <a:pt x="286" y="742"/>
                  <a:pt x="284" y="724"/>
                </a:cubicBezTo>
                <a:cubicBezTo>
                  <a:pt x="284" y="715"/>
                  <a:pt x="272" y="706"/>
                  <a:pt x="260" y="706"/>
                </a:cubicBezTo>
                <a:cubicBezTo>
                  <a:pt x="258" y="706"/>
                  <a:pt x="256" y="706"/>
                  <a:pt x="254" y="707"/>
                </a:cubicBezTo>
                <a:cubicBezTo>
                  <a:pt x="216" y="720"/>
                  <a:pt x="189" y="725"/>
                  <a:pt x="169" y="725"/>
                </a:cubicBezTo>
                <a:cubicBezTo>
                  <a:pt x="95" y="725"/>
                  <a:pt x="134" y="648"/>
                  <a:pt x="120" y="629"/>
                </a:cubicBezTo>
                <a:cubicBezTo>
                  <a:pt x="101" y="604"/>
                  <a:pt x="101" y="604"/>
                  <a:pt x="101" y="604"/>
                </a:cubicBezTo>
                <a:cubicBezTo>
                  <a:pt x="96" y="597"/>
                  <a:pt x="96" y="589"/>
                  <a:pt x="100" y="583"/>
                </a:cubicBezTo>
                <a:cubicBezTo>
                  <a:pt x="110" y="568"/>
                  <a:pt x="110" y="568"/>
                  <a:pt x="110" y="568"/>
                </a:cubicBezTo>
                <a:cubicBezTo>
                  <a:pt x="98" y="565"/>
                  <a:pt x="98" y="565"/>
                  <a:pt x="98" y="565"/>
                </a:cubicBezTo>
                <a:cubicBezTo>
                  <a:pt x="93" y="563"/>
                  <a:pt x="89" y="560"/>
                  <a:pt x="86" y="555"/>
                </a:cubicBezTo>
                <a:cubicBezTo>
                  <a:pt x="84" y="550"/>
                  <a:pt x="84" y="545"/>
                  <a:pt x="86" y="540"/>
                </a:cubicBezTo>
                <a:cubicBezTo>
                  <a:pt x="94" y="519"/>
                  <a:pt x="94" y="519"/>
                  <a:pt x="94" y="519"/>
                </a:cubicBezTo>
                <a:cubicBezTo>
                  <a:pt x="95" y="517"/>
                  <a:pt x="94" y="514"/>
                  <a:pt x="92" y="513"/>
                </a:cubicBezTo>
                <a:cubicBezTo>
                  <a:pt x="65" y="501"/>
                  <a:pt x="65" y="501"/>
                  <a:pt x="65" y="501"/>
                </a:cubicBezTo>
                <a:cubicBezTo>
                  <a:pt x="59" y="499"/>
                  <a:pt x="54" y="493"/>
                  <a:pt x="52" y="487"/>
                </a:cubicBezTo>
                <a:cubicBezTo>
                  <a:pt x="50" y="480"/>
                  <a:pt x="51" y="473"/>
                  <a:pt x="55" y="467"/>
                </a:cubicBezTo>
                <a:cubicBezTo>
                  <a:pt x="55" y="466"/>
                  <a:pt x="55" y="466"/>
                  <a:pt x="55" y="466"/>
                </a:cubicBezTo>
                <a:cubicBezTo>
                  <a:pt x="73" y="438"/>
                  <a:pt x="97" y="412"/>
                  <a:pt x="112" y="381"/>
                </a:cubicBezTo>
                <a:cubicBezTo>
                  <a:pt x="118" y="368"/>
                  <a:pt x="118" y="368"/>
                  <a:pt x="118" y="368"/>
                </a:cubicBezTo>
                <a:cubicBezTo>
                  <a:pt x="122" y="359"/>
                  <a:pt x="117" y="345"/>
                  <a:pt x="115" y="335"/>
                </a:cubicBezTo>
                <a:cubicBezTo>
                  <a:pt x="112" y="325"/>
                  <a:pt x="112" y="325"/>
                  <a:pt x="112" y="325"/>
                </a:cubicBezTo>
                <a:cubicBezTo>
                  <a:pt x="107" y="301"/>
                  <a:pt x="108" y="271"/>
                  <a:pt x="114" y="248"/>
                </a:cubicBezTo>
                <a:cubicBezTo>
                  <a:pt x="146" y="120"/>
                  <a:pt x="286" y="48"/>
                  <a:pt x="425" y="48"/>
                </a:cubicBezTo>
                <a:cubicBezTo>
                  <a:pt x="597" y="48"/>
                  <a:pt x="767" y="158"/>
                  <a:pt x="729" y="41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false" compatLnSpc="true"/>
          <a:lstStyle/>
          <a:p>
            <a:endParaRPr lang="id-ID">
              <a:solidFill>
                <a:schemeClr val="bg1"/>
              </a:solidFill>
              <a:latin typeface="字魂59号-创粗黑" panose="00000500000000000000" charset="-122"/>
              <a:ea typeface="字魂59号-创粗黑" panose="00000500000000000000" charset="-122"/>
            </a:endParaRPr>
          </a:p>
        </p:txBody>
      </p:sp>
      <p:sp>
        <p:nvSpPr>
          <p:cNvPr id="37" name="Freeform 6"/>
          <p:cNvSpPr/>
          <p:nvPr/>
        </p:nvSpPr>
        <p:spPr bwMode="auto">
          <a:xfrm>
            <a:off x="643933" y="2130725"/>
            <a:ext cx="262494" cy="213950"/>
          </a:xfrm>
          <a:custGeom>
            <a:avLst/>
            <a:gdLst>
              <a:gd name="T0" fmla="*/ 367 w 554"/>
              <a:gd name="T1" fmla="*/ 21 h 452"/>
              <a:gd name="T2" fmla="*/ 325 w 554"/>
              <a:gd name="T3" fmla="*/ 5 h 452"/>
              <a:gd name="T4" fmla="*/ 298 w 554"/>
              <a:gd name="T5" fmla="*/ 11 h 452"/>
              <a:gd name="T6" fmla="*/ 267 w 554"/>
              <a:gd name="T7" fmla="*/ 0 h 452"/>
              <a:gd name="T8" fmla="*/ 243 w 554"/>
              <a:gd name="T9" fmla="*/ 7 h 452"/>
              <a:gd name="T10" fmla="*/ 223 w 554"/>
              <a:gd name="T11" fmla="*/ 5 h 452"/>
              <a:gd name="T12" fmla="*/ 168 w 554"/>
              <a:gd name="T13" fmla="*/ 24 h 452"/>
              <a:gd name="T14" fmla="*/ 163 w 554"/>
              <a:gd name="T15" fmla="*/ 24 h 452"/>
              <a:gd name="T16" fmla="*/ 96 w 554"/>
              <a:gd name="T17" fmla="*/ 54 h 452"/>
              <a:gd name="T18" fmla="*/ 38 w 554"/>
              <a:gd name="T19" fmla="*/ 123 h 452"/>
              <a:gd name="T20" fmla="*/ 15 w 554"/>
              <a:gd name="T21" fmla="*/ 156 h 452"/>
              <a:gd name="T22" fmla="*/ 15 w 554"/>
              <a:gd name="T23" fmla="*/ 161 h 452"/>
              <a:gd name="T24" fmla="*/ 0 w 554"/>
              <a:gd name="T25" fmla="*/ 210 h 452"/>
              <a:gd name="T26" fmla="*/ 39 w 554"/>
              <a:gd name="T27" fmla="*/ 282 h 452"/>
              <a:gd name="T28" fmla="*/ 103 w 554"/>
              <a:gd name="T29" fmla="*/ 327 h 452"/>
              <a:gd name="T30" fmla="*/ 135 w 554"/>
              <a:gd name="T31" fmla="*/ 319 h 452"/>
              <a:gd name="T32" fmla="*/ 177 w 554"/>
              <a:gd name="T33" fmla="*/ 344 h 452"/>
              <a:gd name="T34" fmla="*/ 260 w 554"/>
              <a:gd name="T35" fmla="*/ 403 h 452"/>
              <a:gd name="T36" fmla="*/ 296 w 554"/>
              <a:gd name="T37" fmla="*/ 395 h 452"/>
              <a:gd name="T38" fmla="*/ 391 w 554"/>
              <a:gd name="T39" fmla="*/ 452 h 452"/>
              <a:gd name="T40" fmla="*/ 492 w 554"/>
              <a:gd name="T41" fmla="*/ 382 h 452"/>
              <a:gd name="T42" fmla="*/ 549 w 554"/>
              <a:gd name="T43" fmla="*/ 287 h 452"/>
              <a:gd name="T44" fmla="*/ 547 w 554"/>
              <a:gd name="T45" fmla="*/ 267 h 452"/>
              <a:gd name="T46" fmla="*/ 554 w 554"/>
              <a:gd name="T47" fmla="*/ 235 h 452"/>
              <a:gd name="T48" fmla="*/ 536 w 554"/>
              <a:gd name="T49" fmla="*/ 185 h 452"/>
              <a:gd name="T50" fmla="*/ 537 w 554"/>
              <a:gd name="T51" fmla="*/ 174 h 452"/>
              <a:gd name="T52" fmla="*/ 493 w 554"/>
              <a:gd name="T53" fmla="*/ 106 h 452"/>
              <a:gd name="T54" fmla="*/ 367 w 554"/>
              <a:gd name="T55" fmla="*/ 21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54" h="452">
                <a:moveTo>
                  <a:pt x="367" y="21"/>
                </a:moveTo>
                <a:cubicBezTo>
                  <a:pt x="356" y="11"/>
                  <a:pt x="341" y="5"/>
                  <a:pt x="325" y="5"/>
                </a:cubicBezTo>
                <a:cubicBezTo>
                  <a:pt x="315" y="5"/>
                  <a:pt x="306" y="7"/>
                  <a:pt x="298" y="11"/>
                </a:cubicBezTo>
                <a:cubicBezTo>
                  <a:pt x="289" y="4"/>
                  <a:pt x="279" y="0"/>
                  <a:pt x="267" y="0"/>
                </a:cubicBezTo>
                <a:cubicBezTo>
                  <a:pt x="258" y="0"/>
                  <a:pt x="250" y="3"/>
                  <a:pt x="243" y="7"/>
                </a:cubicBezTo>
                <a:cubicBezTo>
                  <a:pt x="237" y="5"/>
                  <a:pt x="230" y="5"/>
                  <a:pt x="223" y="5"/>
                </a:cubicBezTo>
                <a:cubicBezTo>
                  <a:pt x="203" y="5"/>
                  <a:pt x="183" y="12"/>
                  <a:pt x="168" y="24"/>
                </a:cubicBezTo>
                <a:cubicBezTo>
                  <a:pt x="166" y="24"/>
                  <a:pt x="165" y="24"/>
                  <a:pt x="163" y="24"/>
                </a:cubicBezTo>
                <a:cubicBezTo>
                  <a:pt x="136" y="24"/>
                  <a:pt x="112" y="36"/>
                  <a:pt x="96" y="54"/>
                </a:cubicBezTo>
                <a:cubicBezTo>
                  <a:pt x="63" y="60"/>
                  <a:pt x="38" y="89"/>
                  <a:pt x="38" y="123"/>
                </a:cubicBezTo>
                <a:cubicBezTo>
                  <a:pt x="24" y="128"/>
                  <a:pt x="15" y="141"/>
                  <a:pt x="15" y="156"/>
                </a:cubicBezTo>
                <a:cubicBezTo>
                  <a:pt x="15" y="158"/>
                  <a:pt x="15" y="159"/>
                  <a:pt x="15" y="161"/>
                </a:cubicBezTo>
                <a:cubicBezTo>
                  <a:pt x="6" y="175"/>
                  <a:pt x="0" y="192"/>
                  <a:pt x="0" y="210"/>
                </a:cubicBezTo>
                <a:cubicBezTo>
                  <a:pt x="0" y="240"/>
                  <a:pt x="16" y="266"/>
                  <a:pt x="39" y="282"/>
                </a:cubicBezTo>
                <a:cubicBezTo>
                  <a:pt x="48" y="308"/>
                  <a:pt x="74" y="327"/>
                  <a:pt x="103" y="327"/>
                </a:cubicBezTo>
                <a:cubicBezTo>
                  <a:pt x="115" y="327"/>
                  <a:pt x="126" y="324"/>
                  <a:pt x="135" y="319"/>
                </a:cubicBezTo>
                <a:cubicBezTo>
                  <a:pt x="145" y="332"/>
                  <a:pt x="160" y="341"/>
                  <a:pt x="177" y="344"/>
                </a:cubicBezTo>
                <a:cubicBezTo>
                  <a:pt x="189" y="378"/>
                  <a:pt x="222" y="403"/>
                  <a:pt x="260" y="403"/>
                </a:cubicBezTo>
                <a:cubicBezTo>
                  <a:pt x="273" y="403"/>
                  <a:pt x="285" y="400"/>
                  <a:pt x="296" y="395"/>
                </a:cubicBezTo>
                <a:cubicBezTo>
                  <a:pt x="314" y="429"/>
                  <a:pt x="350" y="452"/>
                  <a:pt x="391" y="452"/>
                </a:cubicBezTo>
                <a:cubicBezTo>
                  <a:pt x="437" y="452"/>
                  <a:pt x="477" y="423"/>
                  <a:pt x="492" y="382"/>
                </a:cubicBezTo>
                <a:cubicBezTo>
                  <a:pt x="526" y="364"/>
                  <a:pt x="549" y="328"/>
                  <a:pt x="549" y="287"/>
                </a:cubicBezTo>
                <a:cubicBezTo>
                  <a:pt x="549" y="280"/>
                  <a:pt x="548" y="274"/>
                  <a:pt x="547" y="267"/>
                </a:cubicBezTo>
                <a:cubicBezTo>
                  <a:pt x="552" y="257"/>
                  <a:pt x="554" y="246"/>
                  <a:pt x="554" y="235"/>
                </a:cubicBezTo>
                <a:cubicBezTo>
                  <a:pt x="554" y="216"/>
                  <a:pt x="547" y="199"/>
                  <a:pt x="536" y="185"/>
                </a:cubicBezTo>
                <a:cubicBezTo>
                  <a:pt x="536" y="182"/>
                  <a:pt x="537" y="178"/>
                  <a:pt x="537" y="174"/>
                </a:cubicBezTo>
                <a:cubicBezTo>
                  <a:pt x="537" y="144"/>
                  <a:pt x="519" y="118"/>
                  <a:pt x="493" y="106"/>
                </a:cubicBezTo>
                <a:cubicBezTo>
                  <a:pt x="472" y="57"/>
                  <a:pt x="423" y="22"/>
                  <a:pt x="367" y="2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false" compatLnSpc="true"/>
          <a:lstStyle/>
          <a:p>
            <a:endParaRPr lang="id-ID">
              <a:solidFill>
                <a:schemeClr val="bg1"/>
              </a:solidFill>
              <a:latin typeface="字魂59号-创粗黑" panose="00000500000000000000" charset="-122"/>
              <a:ea typeface="字魂59号-创粗黑" panose="00000500000000000000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68117" y="1936846"/>
            <a:ext cx="5075570" cy="100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货车司机的主要从业形式为企业聘用（签订劳动合同）、个体货运（自车自营）和私人（车主）雇佣，分别占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39.91%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、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27.62%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、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20.99%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22619" y="249049"/>
            <a:ext cx="33704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2F8BE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货车司机从业状况调查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2F8BE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6384736" y="1936847"/>
            <a:ext cx="5393960" cy="100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参与调查的货车司机中，牵引车和重卡驾驶员比例最高，其中牵引车驾驶员占约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49.83%,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重卡驾驶员占约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28.03%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，中卡、轻卡等其它车型驾驶员占约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22.14%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6385363" y="1239079"/>
            <a:ext cx="5278507" cy="495657"/>
            <a:chOff x="1086644" y="2119251"/>
            <a:chExt cx="2709751" cy="495657"/>
          </a:xfrm>
        </p:grpSpPr>
        <p:sp>
          <p:nvSpPr>
            <p:cNvPr id="22" name="平行四边形 21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23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r>
                <a:rPr lang="zh-CN" altLang="en-US" dirty="0"/>
                <a:t>驾驶车型</a:t>
              </a:r>
              <a:endParaRPr lang="zh-CN" altLang="en-US" dirty="0"/>
            </a:p>
          </p:txBody>
        </p:sp>
      </p:grpSp>
      <p:graphicFrame>
        <p:nvGraphicFramePr>
          <p:cNvPr id="7" name="图表 6"/>
          <p:cNvGraphicFramePr/>
          <p:nvPr/>
        </p:nvGraphicFramePr>
        <p:xfrm>
          <a:off x="6423619" y="2945455"/>
          <a:ext cx="5355077" cy="3693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0" name="图表 9"/>
          <p:cNvGraphicFramePr/>
          <p:nvPr/>
        </p:nvGraphicFramePr>
        <p:xfrm>
          <a:off x="535905" y="3228443"/>
          <a:ext cx="4807620" cy="31818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矩形 110"/>
          <p:cNvSpPr/>
          <p:nvPr/>
        </p:nvSpPr>
        <p:spPr>
          <a:xfrm>
            <a:off x="5971433" y="1036968"/>
            <a:ext cx="6220567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272717" y="220078"/>
            <a:ext cx="742447" cy="582027"/>
            <a:chOff x="272717" y="220078"/>
            <a:chExt cx="742447" cy="582027"/>
          </a:xfrm>
        </p:grpSpPr>
        <p:sp>
          <p:nvSpPr>
            <p:cNvPr id="5" name="圆: 空心 4"/>
            <p:cNvSpPr/>
            <p:nvPr/>
          </p:nvSpPr>
          <p:spPr>
            <a:xfrm>
              <a:off x="481263" y="220078"/>
              <a:ext cx="533901" cy="533901"/>
            </a:xfrm>
            <a:prstGeom prst="donut">
              <a:avLst/>
            </a:prstGeom>
            <a:gradFill flip="none" rotWithShape="true"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272717" y="573006"/>
              <a:ext cx="229099" cy="229099"/>
            </a:xfrm>
            <a:prstGeom prst="ellipse">
              <a:avLst/>
            </a:prstGeom>
            <a:gradFill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</p:grpSp>
      <p:sp>
        <p:nvSpPr>
          <p:cNvPr id="38" name="矩形 37"/>
          <p:cNvSpPr/>
          <p:nvPr/>
        </p:nvSpPr>
        <p:spPr>
          <a:xfrm>
            <a:off x="29381" y="1036968"/>
            <a:ext cx="5942052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grpSp>
        <p:nvGrpSpPr>
          <p:cNvPr id="39" name="组合 38"/>
          <p:cNvGrpSpPr/>
          <p:nvPr/>
        </p:nvGrpSpPr>
        <p:grpSpPr>
          <a:xfrm>
            <a:off x="323557" y="1242741"/>
            <a:ext cx="5278507" cy="495657"/>
            <a:chOff x="1086644" y="2119251"/>
            <a:chExt cx="2709751" cy="495657"/>
          </a:xfrm>
        </p:grpSpPr>
        <p:sp>
          <p:nvSpPr>
            <p:cNvPr id="54" name="平行四边形 53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55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r>
                <a:rPr lang="zh-CN" altLang="en-US" dirty="0"/>
                <a:t>双边货源稳定问题</a:t>
              </a:r>
              <a:endParaRPr lang="zh-CN" altLang="en-US" dirty="0"/>
            </a:p>
          </p:txBody>
        </p:sp>
      </p:grpSp>
      <p:grpSp>
        <p:nvGrpSpPr>
          <p:cNvPr id="113" name="组合 112"/>
          <p:cNvGrpSpPr/>
          <p:nvPr/>
        </p:nvGrpSpPr>
        <p:grpSpPr>
          <a:xfrm>
            <a:off x="6265365" y="1239079"/>
            <a:ext cx="5604581" cy="495657"/>
            <a:chOff x="1086644" y="2119251"/>
            <a:chExt cx="2709751" cy="495657"/>
          </a:xfrm>
        </p:grpSpPr>
        <p:sp>
          <p:nvSpPr>
            <p:cNvPr id="114" name="平行四边形 113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115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pPr lvl="0" algn="ctr">
                <a:defRPr/>
              </a:pPr>
              <a:r>
                <a:rPr lang="zh-CN" altLang="en-US" dirty="0"/>
                <a:t>网络</a:t>
              </a:r>
              <a:r>
                <a:rPr lang="zh-CN" altLang="en-US" sz="2000" b="1" kern="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rPr>
                <a:t>货运平台</a:t>
              </a:r>
              <a:r>
                <a:rPr lang="zh-CN" altLang="en-US" dirty="0"/>
                <a:t>使用</a:t>
              </a:r>
              <a:r>
                <a:rPr lang="zh-CN" altLang="en-US" sz="2000" b="1" kern="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rPr>
                <a:t>情况</a:t>
              </a:r>
              <a:endParaRPr lang="zh-CN" altLang="en-US" sz="20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POSans M" panose="00020600040101010101" pitchFamily="18" charset="-122"/>
              </a:endParaRPr>
            </a:p>
          </p:txBody>
        </p:sp>
      </p:grpSp>
      <p:sp>
        <p:nvSpPr>
          <p:cNvPr id="36" name="Freeform 5"/>
          <p:cNvSpPr>
            <a:spLocks noEditPoints="true"/>
          </p:cNvSpPr>
          <p:nvPr/>
        </p:nvSpPr>
        <p:spPr bwMode="auto">
          <a:xfrm>
            <a:off x="535905" y="2060736"/>
            <a:ext cx="444722" cy="506754"/>
          </a:xfrm>
          <a:custGeom>
            <a:avLst/>
            <a:gdLst>
              <a:gd name="T0" fmla="*/ 578 w 786"/>
              <a:gd name="T1" fmla="*/ 28 h 896"/>
              <a:gd name="T2" fmla="*/ 205 w 786"/>
              <a:gd name="T3" fmla="*/ 59 h 896"/>
              <a:gd name="T4" fmla="*/ 67 w 786"/>
              <a:gd name="T5" fmla="*/ 236 h 896"/>
              <a:gd name="T6" fmla="*/ 68 w 786"/>
              <a:gd name="T7" fmla="*/ 346 h 896"/>
              <a:gd name="T8" fmla="*/ 70 w 786"/>
              <a:gd name="T9" fmla="*/ 356 h 896"/>
              <a:gd name="T10" fmla="*/ 39 w 786"/>
              <a:gd name="T11" fmla="*/ 406 h 896"/>
              <a:gd name="T12" fmla="*/ 14 w 786"/>
              <a:gd name="T13" fmla="*/ 441 h 896"/>
              <a:gd name="T14" fmla="*/ 14 w 786"/>
              <a:gd name="T15" fmla="*/ 442 h 896"/>
              <a:gd name="T16" fmla="*/ 36 w 786"/>
              <a:gd name="T17" fmla="*/ 540 h 896"/>
              <a:gd name="T18" fmla="*/ 50 w 786"/>
              <a:gd name="T19" fmla="*/ 587 h 896"/>
              <a:gd name="T20" fmla="*/ 75 w 786"/>
              <a:gd name="T21" fmla="*/ 649 h 896"/>
              <a:gd name="T22" fmla="*/ 74 w 786"/>
              <a:gd name="T23" fmla="*/ 694 h 896"/>
              <a:gd name="T24" fmla="*/ 169 w 786"/>
              <a:gd name="T25" fmla="*/ 773 h 896"/>
              <a:gd name="T26" fmla="*/ 244 w 786"/>
              <a:gd name="T27" fmla="*/ 830 h 896"/>
              <a:gd name="T28" fmla="*/ 618 w 786"/>
              <a:gd name="T29" fmla="*/ 896 h 896"/>
              <a:gd name="T30" fmla="*/ 686 w 786"/>
              <a:gd name="T31" fmla="*/ 814 h 896"/>
              <a:gd name="T32" fmla="*/ 664 w 786"/>
              <a:gd name="T33" fmla="*/ 637 h 896"/>
              <a:gd name="T34" fmla="*/ 777 w 786"/>
              <a:gd name="T35" fmla="*/ 417 h 896"/>
              <a:gd name="T36" fmla="*/ 706 w 786"/>
              <a:gd name="T37" fmla="*/ 118 h 896"/>
              <a:gd name="T38" fmla="*/ 627 w 786"/>
              <a:gd name="T39" fmla="*/ 606 h 896"/>
              <a:gd name="T40" fmla="*/ 639 w 786"/>
              <a:gd name="T41" fmla="*/ 823 h 896"/>
              <a:gd name="T42" fmla="*/ 618 w 786"/>
              <a:gd name="T43" fmla="*/ 847 h 896"/>
              <a:gd name="T44" fmla="*/ 292 w 786"/>
              <a:gd name="T45" fmla="*/ 827 h 896"/>
              <a:gd name="T46" fmla="*/ 260 w 786"/>
              <a:gd name="T47" fmla="*/ 706 h 896"/>
              <a:gd name="T48" fmla="*/ 169 w 786"/>
              <a:gd name="T49" fmla="*/ 725 h 896"/>
              <a:gd name="T50" fmla="*/ 101 w 786"/>
              <a:gd name="T51" fmla="*/ 604 h 896"/>
              <a:gd name="T52" fmla="*/ 110 w 786"/>
              <a:gd name="T53" fmla="*/ 568 h 896"/>
              <a:gd name="T54" fmla="*/ 86 w 786"/>
              <a:gd name="T55" fmla="*/ 555 h 896"/>
              <a:gd name="T56" fmla="*/ 94 w 786"/>
              <a:gd name="T57" fmla="*/ 519 h 896"/>
              <a:gd name="T58" fmla="*/ 65 w 786"/>
              <a:gd name="T59" fmla="*/ 501 h 896"/>
              <a:gd name="T60" fmla="*/ 55 w 786"/>
              <a:gd name="T61" fmla="*/ 467 h 896"/>
              <a:gd name="T62" fmla="*/ 112 w 786"/>
              <a:gd name="T63" fmla="*/ 381 h 896"/>
              <a:gd name="T64" fmla="*/ 115 w 786"/>
              <a:gd name="T65" fmla="*/ 335 h 896"/>
              <a:gd name="T66" fmla="*/ 114 w 786"/>
              <a:gd name="T67" fmla="*/ 248 h 896"/>
              <a:gd name="T68" fmla="*/ 729 w 786"/>
              <a:gd name="T69" fmla="*/ 410 h 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786" h="896">
                <a:moveTo>
                  <a:pt x="706" y="118"/>
                </a:moveTo>
                <a:cubicBezTo>
                  <a:pt x="672" y="79"/>
                  <a:pt x="629" y="49"/>
                  <a:pt x="578" y="28"/>
                </a:cubicBezTo>
                <a:cubicBezTo>
                  <a:pt x="531" y="10"/>
                  <a:pt x="478" y="0"/>
                  <a:pt x="425" y="0"/>
                </a:cubicBezTo>
                <a:cubicBezTo>
                  <a:pt x="346" y="0"/>
                  <a:pt x="268" y="21"/>
                  <a:pt x="205" y="59"/>
                </a:cubicBezTo>
                <a:cubicBezTo>
                  <a:pt x="171" y="79"/>
                  <a:pt x="142" y="104"/>
                  <a:pt x="119" y="133"/>
                </a:cubicBezTo>
                <a:cubicBezTo>
                  <a:pt x="94" y="164"/>
                  <a:pt x="77" y="198"/>
                  <a:pt x="67" y="236"/>
                </a:cubicBezTo>
                <a:cubicBezTo>
                  <a:pt x="59" y="268"/>
                  <a:pt x="58" y="305"/>
                  <a:pt x="65" y="335"/>
                </a:cubicBezTo>
                <a:cubicBezTo>
                  <a:pt x="68" y="346"/>
                  <a:pt x="68" y="346"/>
                  <a:pt x="68" y="346"/>
                </a:cubicBezTo>
                <a:cubicBezTo>
                  <a:pt x="68" y="349"/>
                  <a:pt x="69" y="352"/>
                  <a:pt x="70" y="354"/>
                </a:cubicBezTo>
                <a:cubicBezTo>
                  <a:pt x="70" y="355"/>
                  <a:pt x="70" y="356"/>
                  <a:pt x="70" y="356"/>
                </a:cubicBezTo>
                <a:cubicBezTo>
                  <a:pt x="68" y="360"/>
                  <a:pt x="68" y="360"/>
                  <a:pt x="68" y="360"/>
                </a:cubicBezTo>
                <a:cubicBezTo>
                  <a:pt x="61" y="375"/>
                  <a:pt x="50" y="390"/>
                  <a:pt x="39" y="406"/>
                </a:cubicBezTo>
                <a:cubicBezTo>
                  <a:pt x="31" y="417"/>
                  <a:pt x="22" y="428"/>
                  <a:pt x="14" y="441"/>
                </a:cubicBezTo>
                <a:cubicBezTo>
                  <a:pt x="14" y="441"/>
                  <a:pt x="14" y="441"/>
                  <a:pt x="14" y="441"/>
                </a:cubicBezTo>
                <a:cubicBezTo>
                  <a:pt x="14" y="441"/>
                  <a:pt x="14" y="441"/>
                  <a:pt x="14" y="441"/>
                </a:cubicBezTo>
                <a:cubicBezTo>
                  <a:pt x="14" y="442"/>
                  <a:pt x="14" y="442"/>
                  <a:pt x="14" y="442"/>
                </a:cubicBezTo>
                <a:cubicBezTo>
                  <a:pt x="3" y="459"/>
                  <a:pt x="0" y="481"/>
                  <a:pt x="6" y="501"/>
                </a:cubicBezTo>
                <a:cubicBezTo>
                  <a:pt x="11" y="517"/>
                  <a:pt x="22" y="531"/>
                  <a:pt x="36" y="540"/>
                </a:cubicBezTo>
                <a:cubicBezTo>
                  <a:pt x="35" y="553"/>
                  <a:pt x="37" y="565"/>
                  <a:pt x="43" y="576"/>
                </a:cubicBezTo>
                <a:cubicBezTo>
                  <a:pt x="45" y="580"/>
                  <a:pt x="47" y="584"/>
                  <a:pt x="50" y="587"/>
                </a:cubicBezTo>
                <a:cubicBezTo>
                  <a:pt x="48" y="603"/>
                  <a:pt x="52" y="619"/>
                  <a:pt x="62" y="632"/>
                </a:cubicBezTo>
                <a:cubicBezTo>
                  <a:pt x="75" y="649"/>
                  <a:pt x="75" y="649"/>
                  <a:pt x="75" y="649"/>
                </a:cubicBezTo>
                <a:cubicBezTo>
                  <a:pt x="75" y="652"/>
                  <a:pt x="75" y="654"/>
                  <a:pt x="74" y="657"/>
                </a:cubicBezTo>
                <a:cubicBezTo>
                  <a:pt x="74" y="667"/>
                  <a:pt x="73" y="680"/>
                  <a:pt x="74" y="694"/>
                </a:cubicBezTo>
                <a:cubicBezTo>
                  <a:pt x="77" y="715"/>
                  <a:pt x="85" y="732"/>
                  <a:pt x="97" y="746"/>
                </a:cubicBezTo>
                <a:cubicBezTo>
                  <a:pt x="114" y="764"/>
                  <a:pt x="139" y="773"/>
                  <a:pt x="169" y="773"/>
                </a:cubicBezTo>
                <a:cubicBezTo>
                  <a:pt x="189" y="773"/>
                  <a:pt x="212" y="769"/>
                  <a:pt x="240" y="761"/>
                </a:cubicBezTo>
                <a:cubicBezTo>
                  <a:pt x="241" y="779"/>
                  <a:pt x="243" y="801"/>
                  <a:pt x="244" y="830"/>
                </a:cubicBezTo>
                <a:cubicBezTo>
                  <a:pt x="246" y="867"/>
                  <a:pt x="276" y="896"/>
                  <a:pt x="313" y="896"/>
                </a:cubicBezTo>
                <a:cubicBezTo>
                  <a:pt x="618" y="896"/>
                  <a:pt x="618" y="896"/>
                  <a:pt x="618" y="896"/>
                </a:cubicBezTo>
                <a:cubicBezTo>
                  <a:pt x="638" y="896"/>
                  <a:pt x="658" y="887"/>
                  <a:pt x="671" y="871"/>
                </a:cubicBezTo>
                <a:cubicBezTo>
                  <a:pt x="684" y="855"/>
                  <a:pt x="690" y="834"/>
                  <a:pt x="686" y="814"/>
                </a:cubicBezTo>
                <a:cubicBezTo>
                  <a:pt x="658" y="658"/>
                  <a:pt x="658" y="658"/>
                  <a:pt x="658" y="658"/>
                </a:cubicBezTo>
                <a:cubicBezTo>
                  <a:pt x="657" y="650"/>
                  <a:pt x="659" y="643"/>
                  <a:pt x="664" y="637"/>
                </a:cubicBezTo>
                <a:cubicBezTo>
                  <a:pt x="686" y="610"/>
                  <a:pt x="712" y="578"/>
                  <a:pt x="733" y="541"/>
                </a:cubicBezTo>
                <a:cubicBezTo>
                  <a:pt x="756" y="501"/>
                  <a:pt x="770" y="460"/>
                  <a:pt x="777" y="417"/>
                </a:cubicBezTo>
                <a:cubicBezTo>
                  <a:pt x="786" y="355"/>
                  <a:pt x="784" y="298"/>
                  <a:pt x="772" y="247"/>
                </a:cubicBezTo>
                <a:cubicBezTo>
                  <a:pt x="759" y="198"/>
                  <a:pt x="737" y="154"/>
                  <a:pt x="706" y="118"/>
                </a:cubicBezTo>
                <a:close/>
                <a:moveTo>
                  <a:pt x="729" y="410"/>
                </a:moveTo>
                <a:cubicBezTo>
                  <a:pt x="717" y="491"/>
                  <a:pt x="674" y="550"/>
                  <a:pt x="627" y="606"/>
                </a:cubicBezTo>
                <a:cubicBezTo>
                  <a:pt x="613" y="622"/>
                  <a:pt x="607" y="645"/>
                  <a:pt x="611" y="666"/>
                </a:cubicBezTo>
                <a:cubicBezTo>
                  <a:pt x="639" y="823"/>
                  <a:pt x="639" y="823"/>
                  <a:pt x="639" y="823"/>
                </a:cubicBezTo>
                <a:cubicBezTo>
                  <a:pt x="640" y="829"/>
                  <a:pt x="638" y="835"/>
                  <a:pt x="634" y="840"/>
                </a:cubicBezTo>
                <a:cubicBezTo>
                  <a:pt x="630" y="845"/>
                  <a:pt x="624" y="847"/>
                  <a:pt x="618" y="847"/>
                </a:cubicBezTo>
                <a:cubicBezTo>
                  <a:pt x="313" y="847"/>
                  <a:pt x="313" y="847"/>
                  <a:pt x="313" y="847"/>
                </a:cubicBezTo>
                <a:cubicBezTo>
                  <a:pt x="302" y="847"/>
                  <a:pt x="293" y="839"/>
                  <a:pt x="292" y="827"/>
                </a:cubicBezTo>
                <a:cubicBezTo>
                  <a:pt x="290" y="774"/>
                  <a:pt x="286" y="742"/>
                  <a:pt x="284" y="724"/>
                </a:cubicBezTo>
                <a:cubicBezTo>
                  <a:pt x="284" y="715"/>
                  <a:pt x="272" y="706"/>
                  <a:pt x="260" y="706"/>
                </a:cubicBezTo>
                <a:cubicBezTo>
                  <a:pt x="258" y="706"/>
                  <a:pt x="256" y="706"/>
                  <a:pt x="254" y="707"/>
                </a:cubicBezTo>
                <a:cubicBezTo>
                  <a:pt x="216" y="720"/>
                  <a:pt x="189" y="725"/>
                  <a:pt x="169" y="725"/>
                </a:cubicBezTo>
                <a:cubicBezTo>
                  <a:pt x="95" y="725"/>
                  <a:pt x="134" y="648"/>
                  <a:pt x="120" y="629"/>
                </a:cubicBezTo>
                <a:cubicBezTo>
                  <a:pt x="101" y="604"/>
                  <a:pt x="101" y="604"/>
                  <a:pt x="101" y="604"/>
                </a:cubicBezTo>
                <a:cubicBezTo>
                  <a:pt x="96" y="597"/>
                  <a:pt x="96" y="589"/>
                  <a:pt x="100" y="583"/>
                </a:cubicBezTo>
                <a:cubicBezTo>
                  <a:pt x="110" y="568"/>
                  <a:pt x="110" y="568"/>
                  <a:pt x="110" y="568"/>
                </a:cubicBezTo>
                <a:cubicBezTo>
                  <a:pt x="98" y="565"/>
                  <a:pt x="98" y="565"/>
                  <a:pt x="98" y="565"/>
                </a:cubicBezTo>
                <a:cubicBezTo>
                  <a:pt x="93" y="563"/>
                  <a:pt x="89" y="560"/>
                  <a:pt x="86" y="555"/>
                </a:cubicBezTo>
                <a:cubicBezTo>
                  <a:pt x="84" y="550"/>
                  <a:pt x="84" y="545"/>
                  <a:pt x="86" y="540"/>
                </a:cubicBezTo>
                <a:cubicBezTo>
                  <a:pt x="94" y="519"/>
                  <a:pt x="94" y="519"/>
                  <a:pt x="94" y="519"/>
                </a:cubicBezTo>
                <a:cubicBezTo>
                  <a:pt x="95" y="517"/>
                  <a:pt x="94" y="514"/>
                  <a:pt x="92" y="513"/>
                </a:cubicBezTo>
                <a:cubicBezTo>
                  <a:pt x="65" y="501"/>
                  <a:pt x="65" y="501"/>
                  <a:pt x="65" y="501"/>
                </a:cubicBezTo>
                <a:cubicBezTo>
                  <a:pt x="59" y="499"/>
                  <a:pt x="54" y="493"/>
                  <a:pt x="52" y="487"/>
                </a:cubicBezTo>
                <a:cubicBezTo>
                  <a:pt x="50" y="480"/>
                  <a:pt x="51" y="473"/>
                  <a:pt x="55" y="467"/>
                </a:cubicBezTo>
                <a:cubicBezTo>
                  <a:pt x="55" y="466"/>
                  <a:pt x="55" y="466"/>
                  <a:pt x="55" y="466"/>
                </a:cubicBezTo>
                <a:cubicBezTo>
                  <a:pt x="73" y="438"/>
                  <a:pt x="97" y="412"/>
                  <a:pt x="112" y="381"/>
                </a:cubicBezTo>
                <a:cubicBezTo>
                  <a:pt x="118" y="368"/>
                  <a:pt x="118" y="368"/>
                  <a:pt x="118" y="368"/>
                </a:cubicBezTo>
                <a:cubicBezTo>
                  <a:pt x="122" y="359"/>
                  <a:pt x="117" y="345"/>
                  <a:pt x="115" y="335"/>
                </a:cubicBezTo>
                <a:cubicBezTo>
                  <a:pt x="112" y="325"/>
                  <a:pt x="112" y="325"/>
                  <a:pt x="112" y="325"/>
                </a:cubicBezTo>
                <a:cubicBezTo>
                  <a:pt x="107" y="301"/>
                  <a:pt x="108" y="271"/>
                  <a:pt x="114" y="248"/>
                </a:cubicBezTo>
                <a:cubicBezTo>
                  <a:pt x="146" y="120"/>
                  <a:pt x="286" y="48"/>
                  <a:pt x="425" y="48"/>
                </a:cubicBezTo>
                <a:cubicBezTo>
                  <a:pt x="597" y="48"/>
                  <a:pt x="767" y="158"/>
                  <a:pt x="729" y="41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false" compatLnSpc="true"/>
          <a:lstStyle/>
          <a:p>
            <a:endParaRPr lang="id-ID">
              <a:solidFill>
                <a:schemeClr val="bg1"/>
              </a:solidFill>
              <a:latin typeface="字魂59号-创粗黑" panose="00000500000000000000" charset="-122"/>
              <a:ea typeface="字魂59号-创粗黑" panose="00000500000000000000" charset="-122"/>
            </a:endParaRPr>
          </a:p>
        </p:txBody>
      </p:sp>
      <p:sp>
        <p:nvSpPr>
          <p:cNvPr id="37" name="Freeform 6"/>
          <p:cNvSpPr/>
          <p:nvPr/>
        </p:nvSpPr>
        <p:spPr bwMode="auto">
          <a:xfrm>
            <a:off x="643933" y="2130725"/>
            <a:ext cx="262494" cy="213950"/>
          </a:xfrm>
          <a:custGeom>
            <a:avLst/>
            <a:gdLst>
              <a:gd name="T0" fmla="*/ 367 w 554"/>
              <a:gd name="T1" fmla="*/ 21 h 452"/>
              <a:gd name="T2" fmla="*/ 325 w 554"/>
              <a:gd name="T3" fmla="*/ 5 h 452"/>
              <a:gd name="T4" fmla="*/ 298 w 554"/>
              <a:gd name="T5" fmla="*/ 11 h 452"/>
              <a:gd name="T6" fmla="*/ 267 w 554"/>
              <a:gd name="T7" fmla="*/ 0 h 452"/>
              <a:gd name="T8" fmla="*/ 243 w 554"/>
              <a:gd name="T9" fmla="*/ 7 h 452"/>
              <a:gd name="T10" fmla="*/ 223 w 554"/>
              <a:gd name="T11" fmla="*/ 5 h 452"/>
              <a:gd name="T12" fmla="*/ 168 w 554"/>
              <a:gd name="T13" fmla="*/ 24 h 452"/>
              <a:gd name="T14" fmla="*/ 163 w 554"/>
              <a:gd name="T15" fmla="*/ 24 h 452"/>
              <a:gd name="T16" fmla="*/ 96 w 554"/>
              <a:gd name="T17" fmla="*/ 54 h 452"/>
              <a:gd name="T18" fmla="*/ 38 w 554"/>
              <a:gd name="T19" fmla="*/ 123 h 452"/>
              <a:gd name="T20" fmla="*/ 15 w 554"/>
              <a:gd name="T21" fmla="*/ 156 h 452"/>
              <a:gd name="T22" fmla="*/ 15 w 554"/>
              <a:gd name="T23" fmla="*/ 161 h 452"/>
              <a:gd name="T24" fmla="*/ 0 w 554"/>
              <a:gd name="T25" fmla="*/ 210 h 452"/>
              <a:gd name="T26" fmla="*/ 39 w 554"/>
              <a:gd name="T27" fmla="*/ 282 h 452"/>
              <a:gd name="T28" fmla="*/ 103 w 554"/>
              <a:gd name="T29" fmla="*/ 327 h 452"/>
              <a:gd name="T30" fmla="*/ 135 w 554"/>
              <a:gd name="T31" fmla="*/ 319 h 452"/>
              <a:gd name="T32" fmla="*/ 177 w 554"/>
              <a:gd name="T33" fmla="*/ 344 h 452"/>
              <a:gd name="T34" fmla="*/ 260 w 554"/>
              <a:gd name="T35" fmla="*/ 403 h 452"/>
              <a:gd name="T36" fmla="*/ 296 w 554"/>
              <a:gd name="T37" fmla="*/ 395 h 452"/>
              <a:gd name="T38" fmla="*/ 391 w 554"/>
              <a:gd name="T39" fmla="*/ 452 h 452"/>
              <a:gd name="T40" fmla="*/ 492 w 554"/>
              <a:gd name="T41" fmla="*/ 382 h 452"/>
              <a:gd name="T42" fmla="*/ 549 w 554"/>
              <a:gd name="T43" fmla="*/ 287 h 452"/>
              <a:gd name="T44" fmla="*/ 547 w 554"/>
              <a:gd name="T45" fmla="*/ 267 h 452"/>
              <a:gd name="T46" fmla="*/ 554 w 554"/>
              <a:gd name="T47" fmla="*/ 235 h 452"/>
              <a:gd name="T48" fmla="*/ 536 w 554"/>
              <a:gd name="T49" fmla="*/ 185 h 452"/>
              <a:gd name="T50" fmla="*/ 537 w 554"/>
              <a:gd name="T51" fmla="*/ 174 h 452"/>
              <a:gd name="T52" fmla="*/ 493 w 554"/>
              <a:gd name="T53" fmla="*/ 106 h 452"/>
              <a:gd name="T54" fmla="*/ 367 w 554"/>
              <a:gd name="T55" fmla="*/ 21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54" h="452">
                <a:moveTo>
                  <a:pt x="367" y="21"/>
                </a:moveTo>
                <a:cubicBezTo>
                  <a:pt x="356" y="11"/>
                  <a:pt x="341" y="5"/>
                  <a:pt x="325" y="5"/>
                </a:cubicBezTo>
                <a:cubicBezTo>
                  <a:pt x="315" y="5"/>
                  <a:pt x="306" y="7"/>
                  <a:pt x="298" y="11"/>
                </a:cubicBezTo>
                <a:cubicBezTo>
                  <a:pt x="289" y="4"/>
                  <a:pt x="279" y="0"/>
                  <a:pt x="267" y="0"/>
                </a:cubicBezTo>
                <a:cubicBezTo>
                  <a:pt x="258" y="0"/>
                  <a:pt x="250" y="3"/>
                  <a:pt x="243" y="7"/>
                </a:cubicBezTo>
                <a:cubicBezTo>
                  <a:pt x="237" y="5"/>
                  <a:pt x="230" y="5"/>
                  <a:pt x="223" y="5"/>
                </a:cubicBezTo>
                <a:cubicBezTo>
                  <a:pt x="203" y="5"/>
                  <a:pt x="183" y="12"/>
                  <a:pt x="168" y="24"/>
                </a:cubicBezTo>
                <a:cubicBezTo>
                  <a:pt x="166" y="24"/>
                  <a:pt x="165" y="24"/>
                  <a:pt x="163" y="24"/>
                </a:cubicBezTo>
                <a:cubicBezTo>
                  <a:pt x="136" y="24"/>
                  <a:pt x="112" y="36"/>
                  <a:pt x="96" y="54"/>
                </a:cubicBezTo>
                <a:cubicBezTo>
                  <a:pt x="63" y="60"/>
                  <a:pt x="38" y="89"/>
                  <a:pt x="38" y="123"/>
                </a:cubicBezTo>
                <a:cubicBezTo>
                  <a:pt x="24" y="128"/>
                  <a:pt x="15" y="141"/>
                  <a:pt x="15" y="156"/>
                </a:cubicBezTo>
                <a:cubicBezTo>
                  <a:pt x="15" y="158"/>
                  <a:pt x="15" y="159"/>
                  <a:pt x="15" y="161"/>
                </a:cubicBezTo>
                <a:cubicBezTo>
                  <a:pt x="6" y="175"/>
                  <a:pt x="0" y="192"/>
                  <a:pt x="0" y="210"/>
                </a:cubicBezTo>
                <a:cubicBezTo>
                  <a:pt x="0" y="240"/>
                  <a:pt x="16" y="266"/>
                  <a:pt x="39" y="282"/>
                </a:cubicBezTo>
                <a:cubicBezTo>
                  <a:pt x="48" y="308"/>
                  <a:pt x="74" y="327"/>
                  <a:pt x="103" y="327"/>
                </a:cubicBezTo>
                <a:cubicBezTo>
                  <a:pt x="115" y="327"/>
                  <a:pt x="126" y="324"/>
                  <a:pt x="135" y="319"/>
                </a:cubicBezTo>
                <a:cubicBezTo>
                  <a:pt x="145" y="332"/>
                  <a:pt x="160" y="341"/>
                  <a:pt x="177" y="344"/>
                </a:cubicBezTo>
                <a:cubicBezTo>
                  <a:pt x="189" y="378"/>
                  <a:pt x="222" y="403"/>
                  <a:pt x="260" y="403"/>
                </a:cubicBezTo>
                <a:cubicBezTo>
                  <a:pt x="273" y="403"/>
                  <a:pt x="285" y="400"/>
                  <a:pt x="296" y="395"/>
                </a:cubicBezTo>
                <a:cubicBezTo>
                  <a:pt x="314" y="429"/>
                  <a:pt x="350" y="452"/>
                  <a:pt x="391" y="452"/>
                </a:cubicBezTo>
                <a:cubicBezTo>
                  <a:pt x="437" y="452"/>
                  <a:pt x="477" y="423"/>
                  <a:pt x="492" y="382"/>
                </a:cubicBezTo>
                <a:cubicBezTo>
                  <a:pt x="526" y="364"/>
                  <a:pt x="549" y="328"/>
                  <a:pt x="549" y="287"/>
                </a:cubicBezTo>
                <a:cubicBezTo>
                  <a:pt x="549" y="280"/>
                  <a:pt x="548" y="274"/>
                  <a:pt x="547" y="267"/>
                </a:cubicBezTo>
                <a:cubicBezTo>
                  <a:pt x="552" y="257"/>
                  <a:pt x="554" y="246"/>
                  <a:pt x="554" y="235"/>
                </a:cubicBezTo>
                <a:cubicBezTo>
                  <a:pt x="554" y="216"/>
                  <a:pt x="547" y="199"/>
                  <a:pt x="536" y="185"/>
                </a:cubicBezTo>
                <a:cubicBezTo>
                  <a:pt x="536" y="182"/>
                  <a:pt x="537" y="178"/>
                  <a:pt x="537" y="174"/>
                </a:cubicBezTo>
                <a:cubicBezTo>
                  <a:pt x="537" y="144"/>
                  <a:pt x="519" y="118"/>
                  <a:pt x="493" y="106"/>
                </a:cubicBezTo>
                <a:cubicBezTo>
                  <a:pt x="472" y="57"/>
                  <a:pt x="423" y="22"/>
                  <a:pt x="367" y="2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false" compatLnSpc="true"/>
          <a:lstStyle/>
          <a:p>
            <a:endParaRPr lang="id-ID">
              <a:solidFill>
                <a:schemeClr val="bg1"/>
              </a:solidFill>
              <a:latin typeface="字魂59号-创粗黑" panose="00000500000000000000" charset="-122"/>
              <a:ea typeface="字魂59号-创粗黑" panose="00000500000000000000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68117" y="2019331"/>
            <a:ext cx="5075570" cy="100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本次参与调查的货车司机有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1076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人认为存在货源不稳定的问题，占约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62.05%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，认为单边货源稳定的占约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25.49%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，双边货源稳定的约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12.46%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543931" y="2060736"/>
            <a:ext cx="5075570" cy="100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参与调查的货车司机中有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935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人曾使用过网络货运平台“找货”，占比约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53.92%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；未使用过网络货运平台的司机约占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46.08%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22619" y="249049"/>
            <a:ext cx="33704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2F8BE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货车司机从业状况调查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2F8BE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aphicFrame>
        <p:nvGraphicFramePr>
          <p:cNvPr id="4" name="图表 3"/>
          <p:cNvGraphicFramePr/>
          <p:nvPr/>
        </p:nvGraphicFramePr>
        <p:xfrm>
          <a:off x="168746" y="3197989"/>
          <a:ext cx="5189386" cy="3342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6" name="图表 5"/>
          <p:cNvGraphicFramePr/>
          <p:nvPr/>
        </p:nvGraphicFramePr>
        <p:xfrm>
          <a:off x="6543932" y="3197989"/>
          <a:ext cx="5190868" cy="3342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5971433" y="1036968"/>
            <a:ext cx="6220567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272717" y="220078"/>
            <a:ext cx="742447" cy="582027"/>
            <a:chOff x="272717" y="220078"/>
            <a:chExt cx="742447" cy="582027"/>
          </a:xfrm>
        </p:grpSpPr>
        <p:sp>
          <p:nvSpPr>
            <p:cNvPr id="5" name="圆: 空心 4"/>
            <p:cNvSpPr/>
            <p:nvPr/>
          </p:nvSpPr>
          <p:spPr>
            <a:xfrm>
              <a:off x="481263" y="220078"/>
              <a:ext cx="533901" cy="533901"/>
            </a:xfrm>
            <a:prstGeom prst="donut">
              <a:avLst/>
            </a:prstGeom>
            <a:gradFill flip="none" rotWithShape="true"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272717" y="573006"/>
              <a:ext cx="229099" cy="229099"/>
            </a:xfrm>
            <a:prstGeom prst="ellipse">
              <a:avLst/>
            </a:prstGeom>
            <a:gradFill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</p:grpSp>
      <p:sp>
        <p:nvSpPr>
          <p:cNvPr id="38" name="矩形 37"/>
          <p:cNvSpPr/>
          <p:nvPr/>
        </p:nvSpPr>
        <p:spPr>
          <a:xfrm>
            <a:off x="29381" y="1036968"/>
            <a:ext cx="5942052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grpSp>
        <p:nvGrpSpPr>
          <p:cNvPr id="39" name="组合 38"/>
          <p:cNvGrpSpPr/>
          <p:nvPr/>
        </p:nvGrpSpPr>
        <p:grpSpPr>
          <a:xfrm>
            <a:off x="323557" y="1242741"/>
            <a:ext cx="5278507" cy="495657"/>
            <a:chOff x="1086644" y="2119251"/>
            <a:chExt cx="2709751" cy="495657"/>
          </a:xfrm>
        </p:grpSpPr>
        <p:sp>
          <p:nvSpPr>
            <p:cNvPr id="54" name="平行四边形 53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55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r>
                <a:rPr lang="zh-CN" altLang="en-US" sz="2000" b="1" kern="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rPr>
                <a:t>贷款买车情况</a:t>
              </a:r>
              <a:endParaRPr lang="zh-CN" altLang="en-US" sz="20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POSans M" panose="00020600040101010101" pitchFamily="18" charset="-122"/>
              </a:endParaRPr>
            </a:p>
          </p:txBody>
        </p:sp>
      </p:grpSp>
      <p:grpSp>
        <p:nvGrpSpPr>
          <p:cNvPr id="113" name="组合 112"/>
          <p:cNvGrpSpPr/>
          <p:nvPr/>
        </p:nvGrpSpPr>
        <p:grpSpPr>
          <a:xfrm>
            <a:off x="6265365" y="1239079"/>
            <a:ext cx="5604581" cy="495657"/>
            <a:chOff x="1086644" y="2119251"/>
            <a:chExt cx="2709751" cy="495657"/>
          </a:xfrm>
        </p:grpSpPr>
        <p:sp>
          <p:nvSpPr>
            <p:cNvPr id="114" name="平行四边形 113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115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pPr lvl="0" algn="ctr">
                <a:defRPr/>
              </a:pPr>
              <a:r>
                <a:rPr lang="zh-CN" altLang="en-US" sz="2000" b="1" kern="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rPr>
                <a:t>每月还贷情况</a:t>
              </a:r>
              <a:endParaRPr lang="zh-CN" altLang="en-US" sz="20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POSans M" panose="00020600040101010101" pitchFamily="18" charset="-122"/>
              </a:endParaRPr>
            </a:p>
          </p:txBody>
        </p:sp>
      </p:grpSp>
      <p:sp>
        <p:nvSpPr>
          <p:cNvPr id="36" name="Freeform 5"/>
          <p:cNvSpPr>
            <a:spLocks noEditPoints="true"/>
          </p:cNvSpPr>
          <p:nvPr/>
        </p:nvSpPr>
        <p:spPr bwMode="auto">
          <a:xfrm>
            <a:off x="535905" y="2060736"/>
            <a:ext cx="444722" cy="506754"/>
          </a:xfrm>
          <a:custGeom>
            <a:avLst/>
            <a:gdLst>
              <a:gd name="T0" fmla="*/ 578 w 786"/>
              <a:gd name="T1" fmla="*/ 28 h 896"/>
              <a:gd name="T2" fmla="*/ 205 w 786"/>
              <a:gd name="T3" fmla="*/ 59 h 896"/>
              <a:gd name="T4" fmla="*/ 67 w 786"/>
              <a:gd name="T5" fmla="*/ 236 h 896"/>
              <a:gd name="T6" fmla="*/ 68 w 786"/>
              <a:gd name="T7" fmla="*/ 346 h 896"/>
              <a:gd name="T8" fmla="*/ 70 w 786"/>
              <a:gd name="T9" fmla="*/ 356 h 896"/>
              <a:gd name="T10" fmla="*/ 39 w 786"/>
              <a:gd name="T11" fmla="*/ 406 h 896"/>
              <a:gd name="T12" fmla="*/ 14 w 786"/>
              <a:gd name="T13" fmla="*/ 441 h 896"/>
              <a:gd name="T14" fmla="*/ 14 w 786"/>
              <a:gd name="T15" fmla="*/ 442 h 896"/>
              <a:gd name="T16" fmla="*/ 36 w 786"/>
              <a:gd name="T17" fmla="*/ 540 h 896"/>
              <a:gd name="T18" fmla="*/ 50 w 786"/>
              <a:gd name="T19" fmla="*/ 587 h 896"/>
              <a:gd name="T20" fmla="*/ 75 w 786"/>
              <a:gd name="T21" fmla="*/ 649 h 896"/>
              <a:gd name="T22" fmla="*/ 74 w 786"/>
              <a:gd name="T23" fmla="*/ 694 h 896"/>
              <a:gd name="T24" fmla="*/ 169 w 786"/>
              <a:gd name="T25" fmla="*/ 773 h 896"/>
              <a:gd name="T26" fmla="*/ 244 w 786"/>
              <a:gd name="T27" fmla="*/ 830 h 896"/>
              <a:gd name="T28" fmla="*/ 618 w 786"/>
              <a:gd name="T29" fmla="*/ 896 h 896"/>
              <a:gd name="T30" fmla="*/ 686 w 786"/>
              <a:gd name="T31" fmla="*/ 814 h 896"/>
              <a:gd name="T32" fmla="*/ 664 w 786"/>
              <a:gd name="T33" fmla="*/ 637 h 896"/>
              <a:gd name="T34" fmla="*/ 777 w 786"/>
              <a:gd name="T35" fmla="*/ 417 h 896"/>
              <a:gd name="T36" fmla="*/ 706 w 786"/>
              <a:gd name="T37" fmla="*/ 118 h 896"/>
              <a:gd name="T38" fmla="*/ 627 w 786"/>
              <a:gd name="T39" fmla="*/ 606 h 896"/>
              <a:gd name="T40" fmla="*/ 639 w 786"/>
              <a:gd name="T41" fmla="*/ 823 h 896"/>
              <a:gd name="T42" fmla="*/ 618 w 786"/>
              <a:gd name="T43" fmla="*/ 847 h 896"/>
              <a:gd name="T44" fmla="*/ 292 w 786"/>
              <a:gd name="T45" fmla="*/ 827 h 896"/>
              <a:gd name="T46" fmla="*/ 260 w 786"/>
              <a:gd name="T47" fmla="*/ 706 h 896"/>
              <a:gd name="T48" fmla="*/ 169 w 786"/>
              <a:gd name="T49" fmla="*/ 725 h 896"/>
              <a:gd name="T50" fmla="*/ 101 w 786"/>
              <a:gd name="T51" fmla="*/ 604 h 896"/>
              <a:gd name="T52" fmla="*/ 110 w 786"/>
              <a:gd name="T53" fmla="*/ 568 h 896"/>
              <a:gd name="T54" fmla="*/ 86 w 786"/>
              <a:gd name="T55" fmla="*/ 555 h 896"/>
              <a:gd name="T56" fmla="*/ 94 w 786"/>
              <a:gd name="T57" fmla="*/ 519 h 896"/>
              <a:gd name="T58" fmla="*/ 65 w 786"/>
              <a:gd name="T59" fmla="*/ 501 h 896"/>
              <a:gd name="T60" fmla="*/ 55 w 786"/>
              <a:gd name="T61" fmla="*/ 467 h 896"/>
              <a:gd name="T62" fmla="*/ 112 w 786"/>
              <a:gd name="T63" fmla="*/ 381 h 896"/>
              <a:gd name="T64" fmla="*/ 115 w 786"/>
              <a:gd name="T65" fmla="*/ 335 h 896"/>
              <a:gd name="T66" fmla="*/ 114 w 786"/>
              <a:gd name="T67" fmla="*/ 248 h 896"/>
              <a:gd name="T68" fmla="*/ 729 w 786"/>
              <a:gd name="T69" fmla="*/ 410 h 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786" h="896">
                <a:moveTo>
                  <a:pt x="706" y="118"/>
                </a:moveTo>
                <a:cubicBezTo>
                  <a:pt x="672" y="79"/>
                  <a:pt x="629" y="49"/>
                  <a:pt x="578" y="28"/>
                </a:cubicBezTo>
                <a:cubicBezTo>
                  <a:pt x="531" y="10"/>
                  <a:pt x="478" y="0"/>
                  <a:pt x="425" y="0"/>
                </a:cubicBezTo>
                <a:cubicBezTo>
                  <a:pt x="346" y="0"/>
                  <a:pt x="268" y="21"/>
                  <a:pt x="205" y="59"/>
                </a:cubicBezTo>
                <a:cubicBezTo>
                  <a:pt x="171" y="79"/>
                  <a:pt x="142" y="104"/>
                  <a:pt x="119" y="133"/>
                </a:cubicBezTo>
                <a:cubicBezTo>
                  <a:pt x="94" y="164"/>
                  <a:pt x="77" y="198"/>
                  <a:pt x="67" y="236"/>
                </a:cubicBezTo>
                <a:cubicBezTo>
                  <a:pt x="59" y="268"/>
                  <a:pt x="58" y="305"/>
                  <a:pt x="65" y="335"/>
                </a:cubicBezTo>
                <a:cubicBezTo>
                  <a:pt x="68" y="346"/>
                  <a:pt x="68" y="346"/>
                  <a:pt x="68" y="346"/>
                </a:cubicBezTo>
                <a:cubicBezTo>
                  <a:pt x="68" y="349"/>
                  <a:pt x="69" y="352"/>
                  <a:pt x="70" y="354"/>
                </a:cubicBezTo>
                <a:cubicBezTo>
                  <a:pt x="70" y="355"/>
                  <a:pt x="70" y="356"/>
                  <a:pt x="70" y="356"/>
                </a:cubicBezTo>
                <a:cubicBezTo>
                  <a:pt x="68" y="360"/>
                  <a:pt x="68" y="360"/>
                  <a:pt x="68" y="360"/>
                </a:cubicBezTo>
                <a:cubicBezTo>
                  <a:pt x="61" y="375"/>
                  <a:pt x="50" y="390"/>
                  <a:pt x="39" y="406"/>
                </a:cubicBezTo>
                <a:cubicBezTo>
                  <a:pt x="31" y="417"/>
                  <a:pt x="22" y="428"/>
                  <a:pt x="14" y="441"/>
                </a:cubicBezTo>
                <a:cubicBezTo>
                  <a:pt x="14" y="441"/>
                  <a:pt x="14" y="441"/>
                  <a:pt x="14" y="441"/>
                </a:cubicBezTo>
                <a:cubicBezTo>
                  <a:pt x="14" y="441"/>
                  <a:pt x="14" y="441"/>
                  <a:pt x="14" y="441"/>
                </a:cubicBezTo>
                <a:cubicBezTo>
                  <a:pt x="14" y="442"/>
                  <a:pt x="14" y="442"/>
                  <a:pt x="14" y="442"/>
                </a:cubicBezTo>
                <a:cubicBezTo>
                  <a:pt x="3" y="459"/>
                  <a:pt x="0" y="481"/>
                  <a:pt x="6" y="501"/>
                </a:cubicBezTo>
                <a:cubicBezTo>
                  <a:pt x="11" y="517"/>
                  <a:pt x="22" y="531"/>
                  <a:pt x="36" y="540"/>
                </a:cubicBezTo>
                <a:cubicBezTo>
                  <a:pt x="35" y="553"/>
                  <a:pt x="37" y="565"/>
                  <a:pt x="43" y="576"/>
                </a:cubicBezTo>
                <a:cubicBezTo>
                  <a:pt x="45" y="580"/>
                  <a:pt x="47" y="584"/>
                  <a:pt x="50" y="587"/>
                </a:cubicBezTo>
                <a:cubicBezTo>
                  <a:pt x="48" y="603"/>
                  <a:pt x="52" y="619"/>
                  <a:pt x="62" y="632"/>
                </a:cubicBezTo>
                <a:cubicBezTo>
                  <a:pt x="75" y="649"/>
                  <a:pt x="75" y="649"/>
                  <a:pt x="75" y="649"/>
                </a:cubicBezTo>
                <a:cubicBezTo>
                  <a:pt x="75" y="652"/>
                  <a:pt x="75" y="654"/>
                  <a:pt x="74" y="657"/>
                </a:cubicBezTo>
                <a:cubicBezTo>
                  <a:pt x="74" y="667"/>
                  <a:pt x="73" y="680"/>
                  <a:pt x="74" y="694"/>
                </a:cubicBezTo>
                <a:cubicBezTo>
                  <a:pt x="77" y="715"/>
                  <a:pt x="85" y="732"/>
                  <a:pt x="97" y="746"/>
                </a:cubicBezTo>
                <a:cubicBezTo>
                  <a:pt x="114" y="764"/>
                  <a:pt x="139" y="773"/>
                  <a:pt x="169" y="773"/>
                </a:cubicBezTo>
                <a:cubicBezTo>
                  <a:pt x="189" y="773"/>
                  <a:pt x="212" y="769"/>
                  <a:pt x="240" y="761"/>
                </a:cubicBezTo>
                <a:cubicBezTo>
                  <a:pt x="241" y="779"/>
                  <a:pt x="243" y="801"/>
                  <a:pt x="244" y="830"/>
                </a:cubicBezTo>
                <a:cubicBezTo>
                  <a:pt x="246" y="867"/>
                  <a:pt x="276" y="896"/>
                  <a:pt x="313" y="896"/>
                </a:cubicBezTo>
                <a:cubicBezTo>
                  <a:pt x="618" y="896"/>
                  <a:pt x="618" y="896"/>
                  <a:pt x="618" y="896"/>
                </a:cubicBezTo>
                <a:cubicBezTo>
                  <a:pt x="638" y="896"/>
                  <a:pt x="658" y="887"/>
                  <a:pt x="671" y="871"/>
                </a:cubicBezTo>
                <a:cubicBezTo>
                  <a:pt x="684" y="855"/>
                  <a:pt x="690" y="834"/>
                  <a:pt x="686" y="814"/>
                </a:cubicBezTo>
                <a:cubicBezTo>
                  <a:pt x="658" y="658"/>
                  <a:pt x="658" y="658"/>
                  <a:pt x="658" y="658"/>
                </a:cubicBezTo>
                <a:cubicBezTo>
                  <a:pt x="657" y="650"/>
                  <a:pt x="659" y="643"/>
                  <a:pt x="664" y="637"/>
                </a:cubicBezTo>
                <a:cubicBezTo>
                  <a:pt x="686" y="610"/>
                  <a:pt x="712" y="578"/>
                  <a:pt x="733" y="541"/>
                </a:cubicBezTo>
                <a:cubicBezTo>
                  <a:pt x="756" y="501"/>
                  <a:pt x="770" y="460"/>
                  <a:pt x="777" y="417"/>
                </a:cubicBezTo>
                <a:cubicBezTo>
                  <a:pt x="786" y="355"/>
                  <a:pt x="784" y="298"/>
                  <a:pt x="772" y="247"/>
                </a:cubicBezTo>
                <a:cubicBezTo>
                  <a:pt x="759" y="198"/>
                  <a:pt x="737" y="154"/>
                  <a:pt x="706" y="118"/>
                </a:cubicBezTo>
                <a:close/>
                <a:moveTo>
                  <a:pt x="729" y="410"/>
                </a:moveTo>
                <a:cubicBezTo>
                  <a:pt x="717" y="491"/>
                  <a:pt x="674" y="550"/>
                  <a:pt x="627" y="606"/>
                </a:cubicBezTo>
                <a:cubicBezTo>
                  <a:pt x="613" y="622"/>
                  <a:pt x="607" y="645"/>
                  <a:pt x="611" y="666"/>
                </a:cubicBezTo>
                <a:cubicBezTo>
                  <a:pt x="639" y="823"/>
                  <a:pt x="639" y="823"/>
                  <a:pt x="639" y="823"/>
                </a:cubicBezTo>
                <a:cubicBezTo>
                  <a:pt x="640" y="829"/>
                  <a:pt x="638" y="835"/>
                  <a:pt x="634" y="840"/>
                </a:cubicBezTo>
                <a:cubicBezTo>
                  <a:pt x="630" y="845"/>
                  <a:pt x="624" y="847"/>
                  <a:pt x="618" y="847"/>
                </a:cubicBezTo>
                <a:cubicBezTo>
                  <a:pt x="313" y="847"/>
                  <a:pt x="313" y="847"/>
                  <a:pt x="313" y="847"/>
                </a:cubicBezTo>
                <a:cubicBezTo>
                  <a:pt x="302" y="847"/>
                  <a:pt x="293" y="839"/>
                  <a:pt x="292" y="827"/>
                </a:cubicBezTo>
                <a:cubicBezTo>
                  <a:pt x="290" y="774"/>
                  <a:pt x="286" y="742"/>
                  <a:pt x="284" y="724"/>
                </a:cubicBezTo>
                <a:cubicBezTo>
                  <a:pt x="284" y="715"/>
                  <a:pt x="272" y="706"/>
                  <a:pt x="260" y="706"/>
                </a:cubicBezTo>
                <a:cubicBezTo>
                  <a:pt x="258" y="706"/>
                  <a:pt x="256" y="706"/>
                  <a:pt x="254" y="707"/>
                </a:cubicBezTo>
                <a:cubicBezTo>
                  <a:pt x="216" y="720"/>
                  <a:pt x="189" y="725"/>
                  <a:pt x="169" y="725"/>
                </a:cubicBezTo>
                <a:cubicBezTo>
                  <a:pt x="95" y="725"/>
                  <a:pt x="134" y="648"/>
                  <a:pt x="120" y="629"/>
                </a:cubicBezTo>
                <a:cubicBezTo>
                  <a:pt x="101" y="604"/>
                  <a:pt x="101" y="604"/>
                  <a:pt x="101" y="604"/>
                </a:cubicBezTo>
                <a:cubicBezTo>
                  <a:pt x="96" y="597"/>
                  <a:pt x="96" y="589"/>
                  <a:pt x="100" y="583"/>
                </a:cubicBezTo>
                <a:cubicBezTo>
                  <a:pt x="110" y="568"/>
                  <a:pt x="110" y="568"/>
                  <a:pt x="110" y="568"/>
                </a:cubicBezTo>
                <a:cubicBezTo>
                  <a:pt x="98" y="565"/>
                  <a:pt x="98" y="565"/>
                  <a:pt x="98" y="565"/>
                </a:cubicBezTo>
                <a:cubicBezTo>
                  <a:pt x="93" y="563"/>
                  <a:pt x="89" y="560"/>
                  <a:pt x="86" y="555"/>
                </a:cubicBezTo>
                <a:cubicBezTo>
                  <a:pt x="84" y="550"/>
                  <a:pt x="84" y="545"/>
                  <a:pt x="86" y="540"/>
                </a:cubicBezTo>
                <a:cubicBezTo>
                  <a:pt x="94" y="519"/>
                  <a:pt x="94" y="519"/>
                  <a:pt x="94" y="519"/>
                </a:cubicBezTo>
                <a:cubicBezTo>
                  <a:pt x="95" y="517"/>
                  <a:pt x="94" y="514"/>
                  <a:pt x="92" y="513"/>
                </a:cubicBezTo>
                <a:cubicBezTo>
                  <a:pt x="65" y="501"/>
                  <a:pt x="65" y="501"/>
                  <a:pt x="65" y="501"/>
                </a:cubicBezTo>
                <a:cubicBezTo>
                  <a:pt x="59" y="499"/>
                  <a:pt x="54" y="493"/>
                  <a:pt x="52" y="487"/>
                </a:cubicBezTo>
                <a:cubicBezTo>
                  <a:pt x="50" y="480"/>
                  <a:pt x="51" y="473"/>
                  <a:pt x="55" y="467"/>
                </a:cubicBezTo>
                <a:cubicBezTo>
                  <a:pt x="55" y="466"/>
                  <a:pt x="55" y="466"/>
                  <a:pt x="55" y="466"/>
                </a:cubicBezTo>
                <a:cubicBezTo>
                  <a:pt x="73" y="438"/>
                  <a:pt x="97" y="412"/>
                  <a:pt x="112" y="381"/>
                </a:cubicBezTo>
                <a:cubicBezTo>
                  <a:pt x="118" y="368"/>
                  <a:pt x="118" y="368"/>
                  <a:pt x="118" y="368"/>
                </a:cubicBezTo>
                <a:cubicBezTo>
                  <a:pt x="122" y="359"/>
                  <a:pt x="117" y="345"/>
                  <a:pt x="115" y="335"/>
                </a:cubicBezTo>
                <a:cubicBezTo>
                  <a:pt x="112" y="325"/>
                  <a:pt x="112" y="325"/>
                  <a:pt x="112" y="325"/>
                </a:cubicBezTo>
                <a:cubicBezTo>
                  <a:pt x="107" y="301"/>
                  <a:pt x="108" y="271"/>
                  <a:pt x="114" y="248"/>
                </a:cubicBezTo>
                <a:cubicBezTo>
                  <a:pt x="146" y="120"/>
                  <a:pt x="286" y="48"/>
                  <a:pt x="425" y="48"/>
                </a:cubicBezTo>
                <a:cubicBezTo>
                  <a:pt x="597" y="48"/>
                  <a:pt x="767" y="158"/>
                  <a:pt x="729" y="41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false" compatLnSpc="true"/>
          <a:lstStyle/>
          <a:p>
            <a:endParaRPr lang="id-ID">
              <a:solidFill>
                <a:schemeClr val="bg1"/>
              </a:solidFill>
              <a:latin typeface="字魂59号-创粗黑" panose="00000500000000000000" charset="-122"/>
              <a:ea typeface="字魂59号-创粗黑" panose="00000500000000000000" charset="-122"/>
            </a:endParaRPr>
          </a:p>
        </p:txBody>
      </p:sp>
      <p:sp>
        <p:nvSpPr>
          <p:cNvPr id="37" name="Freeform 6"/>
          <p:cNvSpPr/>
          <p:nvPr/>
        </p:nvSpPr>
        <p:spPr bwMode="auto">
          <a:xfrm>
            <a:off x="643933" y="2130725"/>
            <a:ext cx="262494" cy="213950"/>
          </a:xfrm>
          <a:custGeom>
            <a:avLst/>
            <a:gdLst>
              <a:gd name="T0" fmla="*/ 367 w 554"/>
              <a:gd name="T1" fmla="*/ 21 h 452"/>
              <a:gd name="T2" fmla="*/ 325 w 554"/>
              <a:gd name="T3" fmla="*/ 5 h 452"/>
              <a:gd name="T4" fmla="*/ 298 w 554"/>
              <a:gd name="T5" fmla="*/ 11 h 452"/>
              <a:gd name="T6" fmla="*/ 267 w 554"/>
              <a:gd name="T7" fmla="*/ 0 h 452"/>
              <a:gd name="T8" fmla="*/ 243 w 554"/>
              <a:gd name="T9" fmla="*/ 7 h 452"/>
              <a:gd name="T10" fmla="*/ 223 w 554"/>
              <a:gd name="T11" fmla="*/ 5 h 452"/>
              <a:gd name="T12" fmla="*/ 168 w 554"/>
              <a:gd name="T13" fmla="*/ 24 h 452"/>
              <a:gd name="T14" fmla="*/ 163 w 554"/>
              <a:gd name="T15" fmla="*/ 24 h 452"/>
              <a:gd name="T16" fmla="*/ 96 w 554"/>
              <a:gd name="T17" fmla="*/ 54 h 452"/>
              <a:gd name="T18" fmla="*/ 38 w 554"/>
              <a:gd name="T19" fmla="*/ 123 h 452"/>
              <a:gd name="T20" fmla="*/ 15 w 554"/>
              <a:gd name="T21" fmla="*/ 156 h 452"/>
              <a:gd name="T22" fmla="*/ 15 w 554"/>
              <a:gd name="T23" fmla="*/ 161 h 452"/>
              <a:gd name="T24" fmla="*/ 0 w 554"/>
              <a:gd name="T25" fmla="*/ 210 h 452"/>
              <a:gd name="T26" fmla="*/ 39 w 554"/>
              <a:gd name="T27" fmla="*/ 282 h 452"/>
              <a:gd name="T28" fmla="*/ 103 w 554"/>
              <a:gd name="T29" fmla="*/ 327 h 452"/>
              <a:gd name="T30" fmla="*/ 135 w 554"/>
              <a:gd name="T31" fmla="*/ 319 h 452"/>
              <a:gd name="T32" fmla="*/ 177 w 554"/>
              <a:gd name="T33" fmla="*/ 344 h 452"/>
              <a:gd name="T34" fmla="*/ 260 w 554"/>
              <a:gd name="T35" fmla="*/ 403 h 452"/>
              <a:gd name="T36" fmla="*/ 296 w 554"/>
              <a:gd name="T37" fmla="*/ 395 h 452"/>
              <a:gd name="T38" fmla="*/ 391 w 554"/>
              <a:gd name="T39" fmla="*/ 452 h 452"/>
              <a:gd name="T40" fmla="*/ 492 w 554"/>
              <a:gd name="T41" fmla="*/ 382 h 452"/>
              <a:gd name="T42" fmla="*/ 549 w 554"/>
              <a:gd name="T43" fmla="*/ 287 h 452"/>
              <a:gd name="T44" fmla="*/ 547 w 554"/>
              <a:gd name="T45" fmla="*/ 267 h 452"/>
              <a:gd name="T46" fmla="*/ 554 w 554"/>
              <a:gd name="T47" fmla="*/ 235 h 452"/>
              <a:gd name="T48" fmla="*/ 536 w 554"/>
              <a:gd name="T49" fmla="*/ 185 h 452"/>
              <a:gd name="T50" fmla="*/ 537 w 554"/>
              <a:gd name="T51" fmla="*/ 174 h 452"/>
              <a:gd name="T52" fmla="*/ 493 w 554"/>
              <a:gd name="T53" fmla="*/ 106 h 452"/>
              <a:gd name="T54" fmla="*/ 367 w 554"/>
              <a:gd name="T55" fmla="*/ 21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54" h="452">
                <a:moveTo>
                  <a:pt x="367" y="21"/>
                </a:moveTo>
                <a:cubicBezTo>
                  <a:pt x="356" y="11"/>
                  <a:pt x="341" y="5"/>
                  <a:pt x="325" y="5"/>
                </a:cubicBezTo>
                <a:cubicBezTo>
                  <a:pt x="315" y="5"/>
                  <a:pt x="306" y="7"/>
                  <a:pt x="298" y="11"/>
                </a:cubicBezTo>
                <a:cubicBezTo>
                  <a:pt x="289" y="4"/>
                  <a:pt x="279" y="0"/>
                  <a:pt x="267" y="0"/>
                </a:cubicBezTo>
                <a:cubicBezTo>
                  <a:pt x="258" y="0"/>
                  <a:pt x="250" y="3"/>
                  <a:pt x="243" y="7"/>
                </a:cubicBezTo>
                <a:cubicBezTo>
                  <a:pt x="237" y="5"/>
                  <a:pt x="230" y="5"/>
                  <a:pt x="223" y="5"/>
                </a:cubicBezTo>
                <a:cubicBezTo>
                  <a:pt x="203" y="5"/>
                  <a:pt x="183" y="12"/>
                  <a:pt x="168" y="24"/>
                </a:cubicBezTo>
                <a:cubicBezTo>
                  <a:pt x="166" y="24"/>
                  <a:pt x="165" y="24"/>
                  <a:pt x="163" y="24"/>
                </a:cubicBezTo>
                <a:cubicBezTo>
                  <a:pt x="136" y="24"/>
                  <a:pt x="112" y="36"/>
                  <a:pt x="96" y="54"/>
                </a:cubicBezTo>
                <a:cubicBezTo>
                  <a:pt x="63" y="60"/>
                  <a:pt x="38" y="89"/>
                  <a:pt x="38" y="123"/>
                </a:cubicBezTo>
                <a:cubicBezTo>
                  <a:pt x="24" y="128"/>
                  <a:pt x="15" y="141"/>
                  <a:pt x="15" y="156"/>
                </a:cubicBezTo>
                <a:cubicBezTo>
                  <a:pt x="15" y="158"/>
                  <a:pt x="15" y="159"/>
                  <a:pt x="15" y="161"/>
                </a:cubicBezTo>
                <a:cubicBezTo>
                  <a:pt x="6" y="175"/>
                  <a:pt x="0" y="192"/>
                  <a:pt x="0" y="210"/>
                </a:cubicBezTo>
                <a:cubicBezTo>
                  <a:pt x="0" y="240"/>
                  <a:pt x="16" y="266"/>
                  <a:pt x="39" y="282"/>
                </a:cubicBezTo>
                <a:cubicBezTo>
                  <a:pt x="48" y="308"/>
                  <a:pt x="74" y="327"/>
                  <a:pt x="103" y="327"/>
                </a:cubicBezTo>
                <a:cubicBezTo>
                  <a:pt x="115" y="327"/>
                  <a:pt x="126" y="324"/>
                  <a:pt x="135" y="319"/>
                </a:cubicBezTo>
                <a:cubicBezTo>
                  <a:pt x="145" y="332"/>
                  <a:pt x="160" y="341"/>
                  <a:pt x="177" y="344"/>
                </a:cubicBezTo>
                <a:cubicBezTo>
                  <a:pt x="189" y="378"/>
                  <a:pt x="222" y="403"/>
                  <a:pt x="260" y="403"/>
                </a:cubicBezTo>
                <a:cubicBezTo>
                  <a:pt x="273" y="403"/>
                  <a:pt x="285" y="400"/>
                  <a:pt x="296" y="395"/>
                </a:cubicBezTo>
                <a:cubicBezTo>
                  <a:pt x="314" y="429"/>
                  <a:pt x="350" y="452"/>
                  <a:pt x="391" y="452"/>
                </a:cubicBezTo>
                <a:cubicBezTo>
                  <a:pt x="437" y="452"/>
                  <a:pt x="477" y="423"/>
                  <a:pt x="492" y="382"/>
                </a:cubicBezTo>
                <a:cubicBezTo>
                  <a:pt x="526" y="364"/>
                  <a:pt x="549" y="328"/>
                  <a:pt x="549" y="287"/>
                </a:cubicBezTo>
                <a:cubicBezTo>
                  <a:pt x="549" y="280"/>
                  <a:pt x="548" y="274"/>
                  <a:pt x="547" y="267"/>
                </a:cubicBezTo>
                <a:cubicBezTo>
                  <a:pt x="552" y="257"/>
                  <a:pt x="554" y="246"/>
                  <a:pt x="554" y="235"/>
                </a:cubicBezTo>
                <a:cubicBezTo>
                  <a:pt x="554" y="216"/>
                  <a:pt x="547" y="199"/>
                  <a:pt x="536" y="185"/>
                </a:cubicBezTo>
                <a:cubicBezTo>
                  <a:pt x="536" y="182"/>
                  <a:pt x="537" y="178"/>
                  <a:pt x="537" y="174"/>
                </a:cubicBezTo>
                <a:cubicBezTo>
                  <a:pt x="537" y="144"/>
                  <a:pt x="519" y="118"/>
                  <a:pt x="493" y="106"/>
                </a:cubicBezTo>
                <a:cubicBezTo>
                  <a:pt x="472" y="57"/>
                  <a:pt x="423" y="22"/>
                  <a:pt x="367" y="2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false" compatLnSpc="true"/>
          <a:lstStyle/>
          <a:p>
            <a:endParaRPr lang="id-ID">
              <a:solidFill>
                <a:schemeClr val="bg1"/>
              </a:solidFill>
              <a:latin typeface="字魂59号-创粗黑" panose="00000500000000000000" charset="-122"/>
              <a:ea typeface="字魂59号-创粗黑" panose="00000500000000000000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62622" y="1936847"/>
            <a:ext cx="5075570" cy="6880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本次参与调查的货车司机有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44.29%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是通过贷款方式购买货运车辆，余下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55.71%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的货车司机未使用贷款买车。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404674" y="1936847"/>
            <a:ext cx="5075570" cy="100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在通过贷款方式买车的货车司机中，每月还贷金额在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万以内的约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60.03%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，每月还贷金额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1-2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万的约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36.59%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，每月还贷额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2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万以上的约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3.38%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22619" y="249049"/>
            <a:ext cx="33704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2F8BE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货车司机从业状况调查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2F8BE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aphicFrame>
        <p:nvGraphicFramePr>
          <p:cNvPr id="6" name="图表 5"/>
          <p:cNvGraphicFramePr/>
          <p:nvPr/>
        </p:nvGraphicFramePr>
        <p:xfrm>
          <a:off x="397227" y="2806258"/>
          <a:ext cx="5075570" cy="36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7" name="图表 6"/>
          <p:cNvGraphicFramePr/>
          <p:nvPr/>
        </p:nvGraphicFramePr>
        <p:xfrm>
          <a:off x="6312677" y="2945456"/>
          <a:ext cx="5509954" cy="3612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矩形 110"/>
          <p:cNvSpPr/>
          <p:nvPr/>
        </p:nvSpPr>
        <p:spPr>
          <a:xfrm>
            <a:off x="5971433" y="1036968"/>
            <a:ext cx="6220567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272717" y="220078"/>
            <a:ext cx="742447" cy="582027"/>
            <a:chOff x="272717" y="220078"/>
            <a:chExt cx="742447" cy="582027"/>
          </a:xfrm>
        </p:grpSpPr>
        <p:sp>
          <p:nvSpPr>
            <p:cNvPr id="5" name="圆: 空心 4"/>
            <p:cNvSpPr/>
            <p:nvPr/>
          </p:nvSpPr>
          <p:spPr>
            <a:xfrm>
              <a:off x="481263" y="220078"/>
              <a:ext cx="533901" cy="533901"/>
            </a:xfrm>
            <a:prstGeom prst="donut">
              <a:avLst/>
            </a:prstGeom>
            <a:gradFill flip="none" rotWithShape="true"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272717" y="573006"/>
              <a:ext cx="229099" cy="229099"/>
            </a:xfrm>
            <a:prstGeom prst="ellipse">
              <a:avLst/>
            </a:prstGeom>
            <a:gradFill>
              <a:gsLst>
                <a:gs pos="82000">
                  <a:srgbClr val="5ADFFC"/>
                </a:gs>
                <a:gs pos="12000">
                  <a:srgbClr val="338FF5"/>
                </a:gs>
              </a:gsLst>
              <a:lin ang="3600000" scaled="false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</p:grpSp>
      <p:sp>
        <p:nvSpPr>
          <p:cNvPr id="38" name="矩形 37"/>
          <p:cNvSpPr/>
          <p:nvPr/>
        </p:nvSpPr>
        <p:spPr>
          <a:xfrm>
            <a:off x="29381" y="1036968"/>
            <a:ext cx="5942052" cy="581539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dirty="0">
              <a:solidFill>
                <a:schemeClr val="lt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grpSp>
        <p:nvGrpSpPr>
          <p:cNvPr id="39" name="组合 38"/>
          <p:cNvGrpSpPr/>
          <p:nvPr/>
        </p:nvGrpSpPr>
        <p:grpSpPr>
          <a:xfrm>
            <a:off x="323557" y="1242741"/>
            <a:ext cx="5278507" cy="495657"/>
            <a:chOff x="1086644" y="2119251"/>
            <a:chExt cx="2709751" cy="495657"/>
          </a:xfrm>
        </p:grpSpPr>
        <p:sp>
          <p:nvSpPr>
            <p:cNvPr id="54" name="平行四边形 53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55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r>
                <a:rPr lang="zh-CN" altLang="en-US" dirty="0"/>
                <a:t>受教育程度</a:t>
              </a:r>
              <a:endParaRPr lang="zh-CN" altLang="en-US" dirty="0"/>
            </a:p>
          </p:txBody>
        </p:sp>
      </p:grpSp>
      <p:sp>
        <p:nvSpPr>
          <p:cNvPr id="36" name="Freeform 5"/>
          <p:cNvSpPr>
            <a:spLocks noEditPoints="true"/>
          </p:cNvSpPr>
          <p:nvPr/>
        </p:nvSpPr>
        <p:spPr bwMode="auto">
          <a:xfrm>
            <a:off x="535905" y="2060736"/>
            <a:ext cx="444722" cy="506754"/>
          </a:xfrm>
          <a:custGeom>
            <a:avLst/>
            <a:gdLst>
              <a:gd name="T0" fmla="*/ 578 w 786"/>
              <a:gd name="T1" fmla="*/ 28 h 896"/>
              <a:gd name="T2" fmla="*/ 205 w 786"/>
              <a:gd name="T3" fmla="*/ 59 h 896"/>
              <a:gd name="T4" fmla="*/ 67 w 786"/>
              <a:gd name="T5" fmla="*/ 236 h 896"/>
              <a:gd name="T6" fmla="*/ 68 w 786"/>
              <a:gd name="T7" fmla="*/ 346 h 896"/>
              <a:gd name="T8" fmla="*/ 70 w 786"/>
              <a:gd name="T9" fmla="*/ 356 h 896"/>
              <a:gd name="T10" fmla="*/ 39 w 786"/>
              <a:gd name="T11" fmla="*/ 406 h 896"/>
              <a:gd name="T12" fmla="*/ 14 w 786"/>
              <a:gd name="T13" fmla="*/ 441 h 896"/>
              <a:gd name="T14" fmla="*/ 14 w 786"/>
              <a:gd name="T15" fmla="*/ 442 h 896"/>
              <a:gd name="T16" fmla="*/ 36 w 786"/>
              <a:gd name="T17" fmla="*/ 540 h 896"/>
              <a:gd name="T18" fmla="*/ 50 w 786"/>
              <a:gd name="T19" fmla="*/ 587 h 896"/>
              <a:gd name="T20" fmla="*/ 75 w 786"/>
              <a:gd name="T21" fmla="*/ 649 h 896"/>
              <a:gd name="T22" fmla="*/ 74 w 786"/>
              <a:gd name="T23" fmla="*/ 694 h 896"/>
              <a:gd name="T24" fmla="*/ 169 w 786"/>
              <a:gd name="T25" fmla="*/ 773 h 896"/>
              <a:gd name="T26" fmla="*/ 244 w 786"/>
              <a:gd name="T27" fmla="*/ 830 h 896"/>
              <a:gd name="T28" fmla="*/ 618 w 786"/>
              <a:gd name="T29" fmla="*/ 896 h 896"/>
              <a:gd name="T30" fmla="*/ 686 w 786"/>
              <a:gd name="T31" fmla="*/ 814 h 896"/>
              <a:gd name="T32" fmla="*/ 664 w 786"/>
              <a:gd name="T33" fmla="*/ 637 h 896"/>
              <a:gd name="T34" fmla="*/ 777 w 786"/>
              <a:gd name="T35" fmla="*/ 417 h 896"/>
              <a:gd name="T36" fmla="*/ 706 w 786"/>
              <a:gd name="T37" fmla="*/ 118 h 896"/>
              <a:gd name="T38" fmla="*/ 627 w 786"/>
              <a:gd name="T39" fmla="*/ 606 h 896"/>
              <a:gd name="T40" fmla="*/ 639 w 786"/>
              <a:gd name="T41" fmla="*/ 823 h 896"/>
              <a:gd name="T42" fmla="*/ 618 w 786"/>
              <a:gd name="T43" fmla="*/ 847 h 896"/>
              <a:gd name="T44" fmla="*/ 292 w 786"/>
              <a:gd name="T45" fmla="*/ 827 h 896"/>
              <a:gd name="T46" fmla="*/ 260 w 786"/>
              <a:gd name="T47" fmla="*/ 706 h 896"/>
              <a:gd name="T48" fmla="*/ 169 w 786"/>
              <a:gd name="T49" fmla="*/ 725 h 896"/>
              <a:gd name="T50" fmla="*/ 101 w 786"/>
              <a:gd name="T51" fmla="*/ 604 h 896"/>
              <a:gd name="T52" fmla="*/ 110 w 786"/>
              <a:gd name="T53" fmla="*/ 568 h 896"/>
              <a:gd name="T54" fmla="*/ 86 w 786"/>
              <a:gd name="T55" fmla="*/ 555 h 896"/>
              <a:gd name="T56" fmla="*/ 94 w 786"/>
              <a:gd name="T57" fmla="*/ 519 h 896"/>
              <a:gd name="T58" fmla="*/ 65 w 786"/>
              <a:gd name="T59" fmla="*/ 501 h 896"/>
              <a:gd name="T60" fmla="*/ 55 w 786"/>
              <a:gd name="T61" fmla="*/ 467 h 896"/>
              <a:gd name="T62" fmla="*/ 112 w 786"/>
              <a:gd name="T63" fmla="*/ 381 h 896"/>
              <a:gd name="T64" fmla="*/ 115 w 786"/>
              <a:gd name="T65" fmla="*/ 335 h 896"/>
              <a:gd name="T66" fmla="*/ 114 w 786"/>
              <a:gd name="T67" fmla="*/ 248 h 896"/>
              <a:gd name="T68" fmla="*/ 729 w 786"/>
              <a:gd name="T69" fmla="*/ 410 h 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786" h="896">
                <a:moveTo>
                  <a:pt x="706" y="118"/>
                </a:moveTo>
                <a:cubicBezTo>
                  <a:pt x="672" y="79"/>
                  <a:pt x="629" y="49"/>
                  <a:pt x="578" y="28"/>
                </a:cubicBezTo>
                <a:cubicBezTo>
                  <a:pt x="531" y="10"/>
                  <a:pt x="478" y="0"/>
                  <a:pt x="425" y="0"/>
                </a:cubicBezTo>
                <a:cubicBezTo>
                  <a:pt x="346" y="0"/>
                  <a:pt x="268" y="21"/>
                  <a:pt x="205" y="59"/>
                </a:cubicBezTo>
                <a:cubicBezTo>
                  <a:pt x="171" y="79"/>
                  <a:pt x="142" y="104"/>
                  <a:pt x="119" y="133"/>
                </a:cubicBezTo>
                <a:cubicBezTo>
                  <a:pt x="94" y="164"/>
                  <a:pt x="77" y="198"/>
                  <a:pt x="67" y="236"/>
                </a:cubicBezTo>
                <a:cubicBezTo>
                  <a:pt x="59" y="268"/>
                  <a:pt x="58" y="305"/>
                  <a:pt x="65" y="335"/>
                </a:cubicBezTo>
                <a:cubicBezTo>
                  <a:pt x="68" y="346"/>
                  <a:pt x="68" y="346"/>
                  <a:pt x="68" y="346"/>
                </a:cubicBezTo>
                <a:cubicBezTo>
                  <a:pt x="68" y="349"/>
                  <a:pt x="69" y="352"/>
                  <a:pt x="70" y="354"/>
                </a:cubicBezTo>
                <a:cubicBezTo>
                  <a:pt x="70" y="355"/>
                  <a:pt x="70" y="356"/>
                  <a:pt x="70" y="356"/>
                </a:cubicBezTo>
                <a:cubicBezTo>
                  <a:pt x="68" y="360"/>
                  <a:pt x="68" y="360"/>
                  <a:pt x="68" y="360"/>
                </a:cubicBezTo>
                <a:cubicBezTo>
                  <a:pt x="61" y="375"/>
                  <a:pt x="50" y="390"/>
                  <a:pt x="39" y="406"/>
                </a:cubicBezTo>
                <a:cubicBezTo>
                  <a:pt x="31" y="417"/>
                  <a:pt x="22" y="428"/>
                  <a:pt x="14" y="441"/>
                </a:cubicBezTo>
                <a:cubicBezTo>
                  <a:pt x="14" y="441"/>
                  <a:pt x="14" y="441"/>
                  <a:pt x="14" y="441"/>
                </a:cubicBezTo>
                <a:cubicBezTo>
                  <a:pt x="14" y="441"/>
                  <a:pt x="14" y="441"/>
                  <a:pt x="14" y="441"/>
                </a:cubicBezTo>
                <a:cubicBezTo>
                  <a:pt x="14" y="442"/>
                  <a:pt x="14" y="442"/>
                  <a:pt x="14" y="442"/>
                </a:cubicBezTo>
                <a:cubicBezTo>
                  <a:pt x="3" y="459"/>
                  <a:pt x="0" y="481"/>
                  <a:pt x="6" y="501"/>
                </a:cubicBezTo>
                <a:cubicBezTo>
                  <a:pt x="11" y="517"/>
                  <a:pt x="22" y="531"/>
                  <a:pt x="36" y="540"/>
                </a:cubicBezTo>
                <a:cubicBezTo>
                  <a:pt x="35" y="553"/>
                  <a:pt x="37" y="565"/>
                  <a:pt x="43" y="576"/>
                </a:cubicBezTo>
                <a:cubicBezTo>
                  <a:pt x="45" y="580"/>
                  <a:pt x="47" y="584"/>
                  <a:pt x="50" y="587"/>
                </a:cubicBezTo>
                <a:cubicBezTo>
                  <a:pt x="48" y="603"/>
                  <a:pt x="52" y="619"/>
                  <a:pt x="62" y="632"/>
                </a:cubicBezTo>
                <a:cubicBezTo>
                  <a:pt x="75" y="649"/>
                  <a:pt x="75" y="649"/>
                  <a:pt x="75" y="649"/>
                </a:cubicBezTo>
                <a:cubicBezTo>
                  <a:pt x="75" y="652"/>
                  <a:pt x="75" y="654"/>
                  <a:pt x="74" y="657"/>
                </a:cubicBezTo>
                <a:cubicBezTo>
                  <a:pt x="74" y="667"/>
                  <a:pt x="73" y="680"/>
                  <a:pt x="74" y="694"/>
                </a:cubicBezTo>
                <a:cubicBezTo>
                  <a:pt x="77" y="715"/>
                  <a:pt x="85" y="732"/>
                  <a:pt x="97" y="746"/>
                </a:cubicBezTo>
                <a:cubicBezTo>
                  <a:pt x="114" y="764"/>
                  <a:pt x="139" y="773"/>
                  <a:pt x="169" y="773"/>
                </a:cubicBezTo>
                <a:cubicBezTo>
                  <a:pt x="189" y="773"/>
                  <a:pt x="212" y="769"/>
                  <a:pt x="240" y="761"/>
                </a:cubicBezTo>
                <a:cubicBezTo>
                  <a:pt x="241" y="779"/>
                  <a:pt x="243" y="801"/>
                  <a:pt x="244" y="830"/>
                </a:cubicBezTo>
                <a:cubicBezTo>
                  <a:pt x="246" y="867"/>
                  <a:pt x="276" y="896"/>
                  <a:pt x="313" y="896"/>
                </a:cubicBezTo>
                <a:cubicBezTo>
                  <a:pt x="618" y="896"/>
                  <a:pt x="618" y="896"/>
                  <a:pt x="618" y="896"/>
                </a:cubicBezTo>
                <a:cubicBezTo>
                  <a:pt x="638" y="896"/>
                  <a:pt x="658" y="887"/>
                  <a:pt x="671" y="871"/>
                </a:cubicBezTo>
                <a:cubicBezTo>
                  <a:pt x="684" y="855"/>
                  <a:pt x="690" y="834"/>
                  <a:pt x="686" y="814"/>
                </a:cubicBezTo>
                <a:cubicBezTo>
                  <a:pt x="658" y="658"/>
                  <a:pt x="658" y="658"/>
                  <a:pt x="658" y="658"/>
                </a:cubicBezTo>
                <a:cubicBezTo>
                  <a:pt x="657" y="650"/>
                  <a:pt x="659" y="643"/>
                  <a:pt x="664" y="637"/>
                </a:cubicBezTo>
                <a:cubicBezTo>
                  <a:pt x="686" y="610"/>
                  <a:pt x="712" y="578"/>
                  <a:pt x="733" y="541"/>
                </a:cubicBezTo>
                <a:cubicBezTo>
                  <a:pt x="756" y="501"/>
                  <a:pt x="770" y="460"/>
                  <a:pt x="777" y="417"/>
                </a:cubicBezTo>
                <a:cubicBezTo>
                  <a:pt x="786" y="355"/>
                  <a:pt x="784" y="298"/>
                  <a:pt x="772" y="247"/>
                </a:cubicBezTo>
                <a:cubicBezTo>
                  <a:pt x="759" y="198"/>
                  <a:pt x="737" y="154"/>
                  <a:pt x="706" y="118"/>
                </a:cubicBezTo>
                <a:close/>
                <a:moveTo>
                  <a:pt x="729" y="410"/>
                </a:moveTo>
                <a:cubicBezTo>
                  <a:pt x="717" y="491"/>
                  <a:pt x="674" y="550"/>
                  <a:pt x="627" y="606"/>
                </a:cubicBezTo>
                <a:cubicBezTo>
                  <a:pt x="613" y="622"/>
                  <a:pt x="607" y="645"/>
                  <a:pt x="611" y="666"/>
                </a:cubicBezTo>
                <a:cubicBezTo>
                  <a:pt x="639" y="823"/>
                  <a:pt x="639" y="823"/>
                  <a:pt x="639" y="823"/>
                </a:cubicBezTo>
                <a:cubicBezTo>
                  <a:pt x="640" y="829"/>
                  <a:pt x="638" y="835"/>
                  <a:pt x="634" y="840"/>
                </a:cubicBezTo>
                <a:cubicBezTo>
                  <a:pt x="630" y="845"/>
                  <a:pt x="624" y="847"/>
                  <a:pt x="618" y="847"/>
                </a:cubicBezTo>
                <a:cubicBezTo>
                  <a:pt x="313" y="847"/>
                  <a:pt x="313" y="847"/>
                  <a:pt x="313" y="847"/>
                </a:cubicBezTo>
                <a:cubicBezTo>
                  <a:pt x="302" y="847"/>
                  <a:pt x="293" y="839"/>
                  <a:pt x="292" y="827"/>
                </a:cubicBezTo>
                <a:cubicBezTo>
                  <a:pt x="290" y="774"/>
                  <a:pt x="286" y="742"/>
                  <a:pt x="284" y="724"/>
                </a:cubicBezTo>
                <a:cubicBezTo>
                  <a:pt x="284" y="715"/>
                  <a:pt x="272" y="706"/>
                  <a:pt x="260" y="706"/>
                </a:cubicBezTo>
                <a:cubicBezTo>
                  <a:pt x="258" y="706"/>
                  <a:pt x="256" y="706"/>
                  <a:pt x="254" y="707"/>
                </a:cubicBezTo>
                <a:cubicBezTo>
                  <a:pt x="216" y="720"/>
                  <a:pt x="189" y="725"/>
                  <a:pt x="169" y="725"/>
                </a:cubicBezTo>
                <a:cubicBezTo>
                  <a:pt x="95" y="725"/>
                  <a:pt x="134" y="648"/>
                  <a:pt x="120" y="629"/>
                </a:cubicBezTo>
                <a:cubicBezTo>
                  <a:pt x="101" y="604"/>
                  <a:pt x="101" y="604"/>
                  <a:pt x="101" y="604"/>
                </a:cubicBezTo>
                <a:cubicBezTo>
                  <a:pt x="96" y="597"/>
                  <a:pt x="96" y="589"/>
                  <a:pt x="100" y="583"/>
                </a:cubicBezTo>
                <a:cubicBezTo>
                  <a:pt x="110" y="568"/>
                  <a:pt x="110" y="568"/>
                  <a:pt x="110" y="568"/>
                </a:cubicBezTo>
                <a:cubicBezTo>
                  <a:pt x="98" y="565"/>
                  <a:pt x="98" y="565"/>
                  <a:pt x="98" y="565"/>
                </a:cubicBezTo>
                <a:cubicBezTo>
                  <a:pt x="93" y="563"/>
                  <a:pt x="89" y="560"/>
                  <a:pt x="86" y="555"/>
                </a:cubicBezTo>
                <a:cubicBezTo>
                  <a:pt x="84" y="550"/>
                  <a:pt x="84" y="545"/>
                  <a:pt x="86" y="540"/>
                </a:cubicBezTo>
                <a:cubicBezTo>
                  <a:pt x="94" y="519"/>
                  <a:pt x="94" y="519"/>
                  <a:pt x="94" y="519"/>
                </a:cubicBezTo>
                <a:cubicBezTo>
                  <a:pt x="95" y="517"/>
                  <a:pt x="94" y="514"/>
                  <a:pt x="92" y="513"/>
                </a:cubicBezTo>
                <a:cubicBezTo>
                  <a:pt x="65" y="501"/>
                  <a:pt x="65" y="501"/>
                  <a:pt x="65" y="501"/>
                </a:cubicBezTo>
                <a:cubicBezTo>
                  <a:pt x="59" y="499"/>
                  <a:pt x="54" y="493"/>
                  <a:pt x="52" y="487"/>
                </a:cubicBezTo>
                <a:cubicBezTo>
                  <a:pt x="50" y="480"/>
                  <a:pt x="51" y="473"/>
                  <a:pt x="55" y="467"/>
                </a:cubicBezTo>
                <a:cubicBezTo>
                  <a:pt x="55" y="466"/>
                  <a:pt x="55" y="466"/>
                  <a:pt x="55" y="466"/>
                </a:cubicBezTo>
                <a:cubicBezTo>
                  <a:pt x="73" y="438"/>
                  <a:pt x="97" y="412"/>
                  <a:pt x="112" y="381"/>
                </a:cubicBezTo>
                <a:cubicBezTo>
                  <a:pt x="118" y="368"/>
                  <a:pt x="118" y="368"/>
                  <a:pt x="118" y="368"/>
                </a:cubicBezTo>
                <a:cubicBezTo>
                  <a:pt x="122" y="359"/>
                  <a:pt x="117" y="345"/>
                  <a:pt x="115" y="335"/>
                </a:cubicBezTo>
                <a:cubicBezTo>
                  <a:pt x="112" y="325"/>
                  <a:pt x="112" y="325"/>
                  <a:pt x="112" y="325"/>
                </a:cubicBezTo>
                <a:cubicBezTo>
                  <a:pt x="107" y="301"/>
                  <a:pt x="108" y="271"/>
                  <a:pt x="114" y="248"/>
                </a:cubicBezTo>
                <a:cubicBezTo>
                  <a:pt x="146" y="120"/>
                  <a:pt x="286" y="48"/>
                  <a:pt x="425" y="48"/>
                </a:cubicBezTo>
                <a:cubicBezTo>
                  <a:pt x="597" y="48"/>
                  <a:pt x="767" y="158"/>
                  <a:pt x="729" y="41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false" compatLnSpc="true"/>
          <a:lstStyle/>
          <a:p>
            <a:endParaRPr lang="id-ID">
              <a:solidFill>
                <a:schemeClr val="bg1"/>
              </a:solidFill>
              <a:latin typeface="字魂59号-创粗黑" panose="00000500000000000000" charset="-122"/>
              <a:ea typeface="字魂59号-创粗黑" panose="00000500000000000000" charset="-122"/>
            </a:endParaRPr>
          </a:p>
        </p:txBody>
      </p:sp>
      <p:sp>
        <p:nvSpPr>
          <p:cNvPr id="37" name="Freeform 6"/>
          <p:cNvSpPr/>
          <p:nvPr/>
        </p:nvSpPr>
        <p:spPr bwMode="auto">
          <a:xfrm>
            <a:off x="643933" y="2130725"/>
            <a:ext cx="262494" cy="213950"/>
          </a:xfrm>
          <a:custGeom>
            <a:avLst/>
            <a:gdLst>
              <a:gd name="T0" fmla="*/ 367 w 554"/>
              <a:gd name="T1" fmla="*/ 21 h 452"/>
              <a:gd name="T2" fmla="*/ 325 w 554"/>
              <a:gd name="T3" fmla="*/ 5 h 452"/>
              <a:gd name="T4" fmla="*/ 298 w 554"/>
              <a:gd name="T5" fmla="*/ 11 h 452"/>
              <a:gd name="T6" fmla="*/ 267 w 554"/>
              <a:gd name="T7" fmla="*/ 0 h 452"/>
              <a:gd name="T8" fmla="*/ 243 w 554"/>
              <a:gd name="T9" fmla="*/ 7 h 452"/>
              <a:gd name="T10" fmla="*/ 223 w 554"/>
              <a:gd name="T11" fmla="*/ 5 h 452"/>
              <a:gd name="T12" fmla="*/ 168 w 554"/>
              <a:gd name="T13" fmla="*/ 24 h 452"/>
              <a:gd name="T14" fmla="*/ 163 w 554"/>
              <a:gd name="T15" fmla="*/ 24 h 452"/>
              <a:gd name="T16" fmla="*/ 96 w 554"/>
              <a:gd name="T17" fmla="*/ 54 h 452"/>
              <a:gd name="T18" fmla="*/ 38 w 554"/>
              <a:gd name="T19" fmla="*/ 123 h 452"/>
              <a:gd name="T20" fmla="*/ 15 w 554"/>
              <a:gd name="T21" fmla="*/ 156 h 452"/>
              <a:gd name="T22" fmla="*/ 15 w 554"/>
              <a:gd name="T23" fmla="*/ 161 h 452"/>
              <a:gd name="T24" fmla="*/ 0 w 554"/>
              <a:gd name="T25" fmla="*/ 210 h 452"/>
              <a:gd name="T26" fmla="*/ 39 w 554"/>
              <a:gd name="T27" fmla="*/ 282 h 452"/>
              <a:gd name="T28" fmla="*/ 103 w 554"/>
              <a:gd name="T29" fmla="*/ 327 h 452"/>
              <a:gd name="T30" fmla="*/ 135 w 554"/>
              <a:gd name="T31" fmla="*/ 319 h 452"/>
              <a:gd name="T32" fmla="*/ 177 w 554"/>
              <a:gd name="T33" fmla="*/ 344 h 452"/>
              <a:gd name="T34" fmla="*/ 260 w 554"/>
              <a:gd name="T35" fmla="*/ 403 h 452"/>
              <a:gd name="T36" fmla="*/ 296 w 554"/>
              <a:gd name="T37" fmla="*/ 395 h 452"/>
              <a:gd name="T38" fmla="*/ 391 w 554"/>
              <a:gd name="T39" fmla="*/ 452 h 452"/>
              <a:gd name="T40" fmla="*/ 492 w 554"/>
              <a:gd name="T41" fmla="*/ 382 h 452"/>
              <a:gd name="T42" fmla="*/ 549 w 554"/>
              <a:gd name="T43" fmla="*/ 287 h 452"/>
              <a:gd name="T44" fmla="*/ 547 w 554"/>
              <a:gd name="T45" fmla="*/ 267 h 452"/>
              <a:gd name="T46" fmla="*/ 554 w 554"/>
              <a:gd name="T47" fmla="*/ 235 h 452"/>
              <a:gd name="T48" fmla="*/ 536 w 554"/>
              <a:gd name="T49" fmla="*/ 185 h 452"/>
              <a:gd name="T50" fmla="*/ 537 w 554"/>
              <a:gd name="T51" fmla="*/ 174 h 452"/>
              <a:gd name="T52" fmla="*/ 493 w 554"/>
              <a:gd name="T53" fmla="*/ 106 h 452"/>
              <a:gd name="T54" fmla="*/ 367 w 554"/>
              <a:gd name="T55" fmla="*/ 21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54" h="452">
                <a:moveTo>
                  <a:pt x="367" y="21"/>
                </a:moveTo>
                <a:cubicBezTo>
                  <a:pt x="356" y="11"/>
                  <a:pt x="341" y="5"/>
                  <a:pt x="325" y="5"/>
                </a:cubicBezTo>
                <a:cubicBezTo>
                  <a:pt x="315" y="5"/>
                  <a:pt x="306" y="7"/>
                  <a:pt x="298" y="11"/>
                </a:cubicBezTo>
                <a:cubicBezTo>
                  <a:pt x="289" y="4"/>
                  <a:pt x="279" y="0"/>
                  <a:pt x="267" y="0"/>
                </a:cubicBezTo>
                <a:cubicBezTo>
                  <a:pt x="258" y="0"/>
                  <a:pt x="250" y="3"/>
                  <a:pt x="243" y="7"/>
                </a:cubicBezTo>
                <a:cubicBezTo>
                  <a:pt x="237" y="5"/>
                  <a:pt x="230" y="5"/>
                  <a:pt x="223" y="5"/>
                </a:cubicBezTo>
                <a:cubicBezTo>
                  <a:pt x="203" y="5"/>
                  <a:pt x="183" y="12"/>
                  <a:pt x="168" y="24"/>
                </a:cubicBezTo>
                <a:cubicBezTo>
                  <a:pt x="166" y="24"/>
                  <a:pt x="165" y="24"/>
                  <a:pt x="163" y="24"/>
                </a:cubicBezTo>
                <a:cubicBezTo>
                  <a:pt x="136" y="24"/>
                  <a:pt x="112" y="36"/>
                  <a:pt x="96" y="54"/>
                </a:cubicBezTo>
                <a:cubicBezTo>
                  <a:pt x="63" y="60"/>
                  <a:pt x="38" y="89"/>
                  <a:pt x="38" y="123"/>
                </a:cubicBezTo>
                <a:cubicBezTo>
                  <a:pt x="24" y="128"/>
                  <a:pt x="15" y="141"/>
                  <a:pt x="15" y="156"/>
                </a:cubicBezTo>
                <a:cubicBezTo>
                  <a:pt x="15" y="158"/>
                  <a:pt x="15" y="159"/>
                  <a:pt x="15" y="161"/>
                </a:cubicBezTo>
                <a:cubicBezTo>
                  <a:pt x="6" y="175"/>
                  <a:pt x="0" y="192"/>
                  <a:pt x="0" y="210"/>
                </a:cubicBezTo>
                <a:cubicBezTo>
                  <a:pt x="0" y="240"/>
                  <a:pt x="16" y="266"/>
                  <a:pt x="39" y="282"/>
                </a:cubicBezTo>
                <a:cubicBezTo>
                  <a:pt x="48" y="308"/>
                  <a:pt x="74" y="327"/>
                  <a:pt x="103" y="327"/>
                </a:cubicBezTo>
                <a:cubicBezTo>
                  <a:pt x="115" y="327"/>
                  <a:pt x="126" y="324"/>
                  <a:pt x="135" y="319"/>
                </a:cubicBezTo>
                <a:cubicBezTo>
                  <a:pt x="145" y="332"/>
                  <a:pt x="160" y="341"/>
                  <a:pt x="177" y="344"/>
                </a:cubicBezTo>
                <a:cubicBezTo>
                  <a:pt x="189" y="378"/>
                  <a:pt x="222" y="403"/>
                  <a:pt x="260" y="403"/>
                </a:cubicBezTo>
                <a:cubicBezTo>
                  <a:pt x="273" y="403"/>
                  <a:pt x="285" y="400"/>
                  <a:pt x="296" y="395"/>
                </a:cubicBezTo>
                <a:cubicBezTo>
                  <a:pt x="314" y="429"/>
                  <a:pt x="350" y="452"/>
                  <a:pt x="391" y="452"/>
                </a:cubicBezTo>
                <a:cubicBezTo>
                  <a:pt x="437" y="452"/>
                  <a:pt x="477" y="423"/>
                  <a:pt x="492" y="382"/>
                </a:cubicBezTo>
                <a:cubicBezTo>
                  <a:pt x="526" y="364"/>
                  <a:pt x="549" y="328"/>
                  <a:pt x="549" y="287"/>
                </a:cubicBezTo>
                <a:cubicBezTo>
                  <a:pt x="549" y="280"/>
                  <a:pt x="548" y="274"/>
                  <a:pt x="547" y="267"/>
                </a:cubicBezTo>
                <a:cubicBezTo>
                  <a:pt x="552" y="257"/>
                  <a:pt x="554" y="246"/>
                  <a:pt x="554" y="235"/>
                </a:cubicBezTo>
                <a:cubicBezTo>
                  <a:pt x="554" y="216"/>
                  <a:pt x="547" y="199"/>
                  <a:pt x="536" y="185"/>
                </a:cubicBezTo>
                <a:cubicBezTo>
                  <a:pt x="536" y="182"/>
                  <a:pt x="537" y="178"/>
                  <a:pt x="537" y="174"/>
                </a:cubicBezTo>
                <a:cubicBezTo>
                  <a:pt x="537" y="144"/>
                  <a:pt x="519" y="118"/>
                  <a:pt x="493" y="106"/>
                </a:cubicBezTo>
                <a:cubicBezTo>
                  <a:pt x="472" y="57"/>
                  <a:pt x="423" y="22"/>
                  <a:pt x="367" y="2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false" compatLnSpc="true"/>
          <a:lstStyle/>
          <a:p>
            <a:endParaRPr lang="id-ID">
              <a:solidFill>
                <a:schemeClr val="bg1"/>
              </a:solidFill>
              <a:latin typeface="字魂59号-创粗黑" panose="00000500000000000000" charset="-122"/>
              <a:ea typeface="字魂59号-创粗黑" panose="00000500000000000000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68117" y="1875660"/>
            <a:ext cx="5075570" cy="100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本次参与调查的货车司机中，仅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10.03%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有大专或以上学历，约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43.83%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受教育程度在初中及以下，约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46.14%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具有高中或中专学历。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6265365" y="1239079"/>
            <a:ext cx="5604581" cy="495657"/>
            <a:chOff x="1086644" y="2119251"/>
            <a:chExt cx="2709751" cy="495657"/>
          </a:xfrm>
        </p:grpSpPr>
        <p:sp>
          <p:nvSpPr>
            <p:cNvPr id="8" name="平行四边形 7"/>
            <p:cNvSpPr/>
            <p:nvPr/>
          </p:nvSpPr>
          <p:spPr>
            <a:xfrm>
              <a:off x="1109519" y="2119251"/>
              <a:ext cx="2664000" cy="495657"/>
            </a:xfrm>
            <a:prstGeom prst="parallelogram">
              <a:avLst>
                <a:gd name="adj" fmla="val 0"/>
              </a:avLst>
            </a:prstGeom>
            <a:solidFill>
              <a:srgbClr val="2F8BE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</a:endParaRPr>
            </a:p>
          </p:txBody>
        </p:sp>
        <p:sp>
          <p:nvSpPr>
            <p:cNvPr id="10" name="文本框 27"/>
            <p:cNvSpPr txBox="true"/>
            <p:nvPr/>
          </p:nvSpPr>
          <p:spPr>
            <a:xfrm>
              <a:off x="1086644" y="2209530"/>
              <a:ext cx="2709751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000" b="1" ker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defRPr>
              </a:lvl1pPr>
            </a:lstStyle>
            <a:p>
              <a:pPr lvl="0" algn="ctr">
                <a:defRPr/>
              </a:pPr>
              <a:r>
                <a:rPr lang="zh-CN" altLang="en-US" sz="2000" b="1" kern="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OPPOSans M" panose="00020600040101010101" pitchFamily="18" charset="-122"/>
                </a:rPr>
                <a:t>政治面貌</a:t>
              </a:r>
              <a:endParaRPr lang="zh-CN" altLang="en-US" sz="20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POSans M" panose="00020600040101010101" pitchFamily="18" charset="-122"/>
              </a:endParaRPr>
            </a:p>
          </p:txBody>
        </p:sp>
      </p:grpSp>
      <p:sp>
        <p:nvSpPr>
          <p:cNvPr id="13" name="矩形 12"/>
          <p:cNvSpPr/>
          <p:nvPr/>
        </p:nvSpPr>
        <p:spPr>
          <a:xfrm>
            <a:off x="6543931" y="1873979"/>
            <a:ext cx="5075570" cy="6880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参与调查的货车司机中，党员货车司机占约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22.09%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，非党员货车司机占约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77.91%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22619" y="249049"/>
            <a:ext cx="33704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2F8BE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货车司机从业状况调查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2F8BE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aphicFrame>
        <p:nvGraphicFramePr>
          <p:cNvPr id="12" name="图表 11"/>
          <p:cNvGraphicFramePr/>
          <p:nvPr/>
        </p:nvGraphicFramePr>
        <p:xfrm>
          <a:off x="339401" y="2871802"/>
          <a:ext cx="5214190" cy="3643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5" name="图表 14"/>
          <p:cNvGraphicFramePr/>
          <p:nvPr/>
        </p:nvGraphicFramePr>
        <p:xfrm>
          <a:off x="6385363" y="2917185"/>
          <a:ext cx="5437268" cy="3597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2114</Words>
  <Application>WPS 演示</Application>
  <PresentationFormat>宽屏</PresentationFormat>
  <Paragraphs>202</Paragraphs>
  <Slides>13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13</vt:i4>
      </vt:variant>
    </vt:vector>
  </HeadingPairs>
  <TitlesOfParts>
    <vt:vector size="31" baseType="lpstr">
      <vt:lpstr>Arial</vt:lpstr>
      <vt:lpstr>宋体</vt:lpstr>
      <vt:lpstr>Wingdings</vt:lpstr>
      <vt:lpstr>Times New Roman</vt:lpstr>
      <vt:lpstr>黑体</vt:lpstr>
      <vt:lpstr>思源宋体 CN</vt:lpstr>
      <vt:lpstr>微软雅黑</vt:lpstr>
      <vt:lpstr>字魂59号-创粗黑</vt:lpstr>
      <vt:lpstr>OPPOSans M</vt:lpstr>
      <vt:lpstr>字魂58号-创中黑</vt:lpstr>
      <vt:lpstr>汉仪中圆简</vt:lpstr>
      <vt:lpstr>Arial Unicode MS</vt:lpstr>
      <vt:lpstr>等线 Light</vt:lpstr>
      <vt:lpstr>等线</vt:lpstr>
      <vt:lpstr>方正书宋_GBK</vt:lpstr>
      <vt:lpstr>方正黑体_GBK</vt:lpstr>
      <vt:lpstr>Office 主题​​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货车司机 抽样调查问卷</dc:title>
  <dc:creator>Administrator</dc:creator>
  <cp:lastModifiedBy>user</cp:lastModifiedBy>
  <cp:revision>294</cp:revision>
  <dcterms:created xsi:type="dcterms:W3CDTF">2024-03-22T07:44:34Z</dcterms:created>
  <dcterms:modified xsi:type="dcterms:W3CDTF">2024-03-22T07:44:34Z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2052-11.8.2.10125</vt:lpwstr>
  </property>
</Properties>
</file>